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56" r:id="rId1"/>
  </p:sldMasterIdLst>
  <p:sldIdLst>
    <p:sldId id="256" r:id="rId2"/>
    <p:sldId id="257" r:id="rId3"/>
    <p:sldId id="258" r:id="rId4"/>
    <p:sldId id="266" r:id="rId5"/>
    <p:sldId id="260" r:id="rId6"/>
    <p:sldId id="261" r:id="rId7"/>
    <p:sldId id="265" r:id="rId8"/>
    <p:sldId id="264" r:id="rId9"/>
    <p:sldId id="267" r:id="rId1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07" d="100"/>
          <a:sy n="107" d="100"/>
        </p:scale>
        <p:origin x="-1098"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e de titre">
    <p:spTree>
      <p:nvGrpSpPr>
        <p:cNvPr id="1" name=""/>
        <p:cNvGrpSpPr/>
        <p:nvPr/>
      </p:nvGrpSpPr>
      <p:grpSpPr>
        <a:xfrm>
          <a:off x="0" y="0"/>
          <a:ext cx="0" cy="0"/>
          <a:chOff x="0" y="0"/>
          <a:chExt cx="0" cy="0"/>
        </a:xfrm>
      </p:grpSpPr>
      <p:sp>
        <p:nvSpPr>
          <p:cNvPr id="10" name="Triangle rect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Titr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fr-FR" smtClean="0"/>
              <a:t>Cliquez pour modifier le style du titre</a:t>
            </a:r>
            <a:endParaRPr kumimoji="0" lang="en-US"/>
          </a:p>
        </p:txBody>
      </p:sp>
      <p:sp>
        <p:nvSpPr>
          <p:cNvPr id="17" name="Sous-titr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fr-FR" smtClean="0"/>
              <a:t>Cliquez pour modifier le style des sous-titres du masque</a:t>
            </a:r>
            <a:endParaRPr kumimoji="0" lang="en-US"/>
          </a:p>
        </p:txBody>
      </p:sp>
      <p:grpSp>
        <p:nvGrpSpPr>
          <p:cNvPr id="2" name="Groupe 1"/>
          <p:cNvGrpSpPr/>
          <p:nvPr/>
        </p:nvGrpSpPr>
        <p:grpSpPr>
          <a:xfrm>
            <a:off x="-3765" y="4953000"/>
            <a:ext cx="9147765" cy="1912088"/>
            <a:chOff x="-3765" y="4832896"/>
            <a:chExt cx="9147765" cy="2032192"/>
          </a:xfrm>
        </p:grpSpPr>
        <p:sp>
          <p:nvSpPr>
            <p:cNvPr id="7" name="Forme libre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Forme libre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Forme libre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Connecteur droit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Espace réservé de la date 29"/>
          <p:cNvSpPr>
            <a:spLocks noGrp="1"/>
          </p:cNvSpPr>
          <p:nvPr>
            <p:ph type="dt" sz="half" idx="10"/>
          </p:nvPr>
        </p:nvSpPr>
        <p:spPr/>
        <p:txBody>
          <a:bodyPr/>
          <a:lstStyle>
            <a:lvl1pPr>
              <a:defRPr>
                <a:solidFill>
                  <a:srgbClr val="FFFFFF"/>
                </a:solidFill>
              </a:defRPr>
            </a:lvl1pPr>
            <a:extLst/>
          </a:lstStyle>
          <a:p>
            <a:fld id="{98565837-79AC-4E33-8723-7C3F235A60AF}" type="datetimeFigureOut">
              <a:rPr lang="en-CA" smtClean="0"/>
              <a:t>26/09/2012</a:t>
            </a:fld>
            <a:endParaRPr lang="en-CA"/>
          </a:p>
        </p:txBody>
      </p:sp>
      <p:sp>
        <p:nvSpPr>
          <p:cNvPr id="19" name="Espace réservé du pied de page 18"/>
          <p:cNvSpPr>
            <a:spLocks noGrp="1"/>
          </p:cNvSpPr>
          <p:nvPr>
            <p:ph type="ftr" sz="quarter" idx="11"/>
          </p:nvPr>
        </p:nvSpPr>
        <p:spPr/>
        <p:txBody>
          <a:bodyPr/>
          <a:lstStyle>
            <a:lvl1pPr>
              <a:defRPr>
                <a:solidFill>
                  <a:schemeClr val="accent1">
                    <a:tint val="20000"/>
                  </a:schemeClr>
                </a:solidFill>
              </a:defRPr>
            </a:lvl1pPr>
            <a:extLst/>
          </a:lstStyle>
          <a:p>
            <a:endParaRPr lang="en-CA"/>
          </a:p>
        </p:txBody>
      </p:sp>
      <p:sp>
        <p:nvSpPr>
          <p:cNvPr id="27" name="Espace réservé du numéro de diapositive 26"/>
          <p:cNvSpPr>
            <a:spLocks noGrp="1"/>
          </p:cNvSpPr>
          <p:nvPr>
            <p:ph type="sldNum" sz="quarter" idx="12"/>
          </p:nvPr>
        </p:nvSpPr>
        <p:spPr/>
        <p:txBody>
          <a:bodyPr/>
          <a:lstStyle>
            <a:lvl1pPr>
              <a:defRPr>
                <a:solidFill>
                  <a:srgbClr val="FFFFFF"/>
                </a:solidFill>
              </a:defRPr>
            </a:lvl1pPr>
            <a:extLst/>
          </a:lstStyle>
          <a:p>
            <a:fld id="{A34AB1F2-5F31-463C-9544-5759C7DB69A2}" type="slidenum">
              <a:rPr lang="en-CA" smtClean="0"/>
              <a:t>‹N°›</a:t>
            </a:fld>
            <a:endParaRPr lang="en-C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extLst/>
          </a:lstStyle>
          <a:p>
            <a:r>
              <a:rPr kumimoji="0" lang="fr-FR" smtClean="0"/>
              <a:t>Cliquez pour modifier le style du titre</a:t>
            </a:r>
            <a:endParaRPr kumimoji="0" lang="en-US"/>
          </a:p>
        </p:txBody>
      </p:sp>
      <p:sp>
        <p:nvSpPr>
          <p:cNvPr id="3" name="Espace réservé du texte vertical 2"/>
          <p:cNvSpPr>
            <a:spLocks noGrp="1"/>
          </p:cNvSpPr>
          <p:nvPr>
            <p:ph type="body" orient="vert" idx="1"/>
          </p:nvPr>
        </p:nvSpPr>
        <p:spPr>
          <a:xfrm>
            <a:off x="457200" y="1481329"/>
            <a:ext cx="8229600" cy="4386071"/>
          </a:xfrm>
        </p:spPr>
        <p:txBody>
          <a:bodyPr vert="eaVert"/>
          <a:lstStyle>
            <a:extLst/>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4" name="Espace réservé de la date 3"/>
          <p:cNvSpPr>
            <a:spLocks noGrp="1"/>
          </p:cNvSpPr>
          <p:nvPr>
            <p:ph type="dt" sz="half" idx="10"/>
          </p:nvPr>
        </p:nvSpPr>
        <p:spPr/>
        <p:txBody>
          <a:bodyPr/>
          <a:lstStyle>
            <a:extLst/>
          </a:lstStyle>
          <a:p>
            <a:fld id="{98565837-79AC-4E33-8723-7C3F235A60AF}" type="datetimeFigureOut">
              <a:rPr lang="en-CA" smtClean="0"/>
              <a:t>26/09/2012</a:t>
            </a:fld>
            <a:endParaRPr lang="en-CA"/>
          </a:p>
        </p:txBody>
      </p:sp>
      <p:sp>
        <p:nvSpPr>
          <p:cNvPr id="5" name="Espace réservé du pied de page 4"/>
          <p:cNvSpPr>
            <a:spLocks noGrp="1"/>
          </p:cNvSpPr>
          <p:nvPr>
            <p:ph type="ftr" sz="quarter" idx="11"/>
          </p:nvPr>
        </p:nvSpPr>
        <p:spPr/>
        <p:txBody>
          <a:bodyPr/>
          <a:lstStyle>
            <a:extLst/>
          </a:lstStyle>
          <a:p>
            <a:endParaRPr lang="en-CA"/>
          </a:p>
        </p:txBody>
      </p:sp>
      <p:sp>
        <p:nvSpPr>
          <p:cNvPr id="6" name="Espace réservé du numéro de diapositive 5"/>
          <p:cNvSpPr>
            <a:spLocks noGrp="1"/>
          </p:cNvSpPr>
          <p:nvPr>
            <p:ph type="sldNum" sz="quarter" idx="12"/>
          </p:nvPr>
        </p:nvSpPr>
        <p:spPr/>
        <p:txBody>
          <a:bodyPr/>
          <a:lstStyle>
            <a:extLst/>
          </a:lstStyle>
          <a:p>
            <a:fld id="{A34AB1F2-5F31-463C-9544-5759C7DB69A2}" type="slidenum">
              <a:rPr lang="en-CA" smtClean="0"/>
              <a:t>‹N°›</a:t>
            </a:fld>
            <a:endParaRPr lang="en-C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844013" y="274640"/>
            <a:ext cx="1777470" cy="5592761"/>
          </a:xfrm>
        </p:spPr>
        <p:txBody>
          <a:bodyPr vert="eaVert"/>
          <a:lstStyle>
            <a:extLst/>
          </a:lstStyle>
          <a:p>
            <a:r>
              <a:rPr kumimoji="0" lang="fr-FR" smtClean="0"/>
              <a:t>Cliquez pour modifier le style du titre</a:t>
            </a:r>
            <a:endParaRPr kumimoji="0" lang="en-US"/>
          </a:p>
        </p:txBody>
      </p:sp>
      <p:sp>
        <p:nvSpPr>
          <p:cNvPr id="3" name="Espace réservé du texte vertical 2"/>
          <p:cNvSpPr>
            <a:spLocks noGrp="1"/>
          </p:cNvSpPr>
          <p:nvPr>
            <p:ph type="body" orient="vert" idx="1"/>
          </p:nvPr>
        </p:nvSpPr>
        <p:spPr>
          <a:xfrm>
            <a:off x="457200" y="274641"/>
            <a:ext cx="6324600" cy="5592760"/>
          </a:xfrm>
        </p:spPr>
        <p:txBody>
          <a:bodyPr vert="eaVert"/>
          <a:lstStyle>
            <a:extLst/>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4" name="Espace réservé de la date 3"/>
          <p:cNvSpPr>
            <a:spLocks noGrp="1"/>
          </p:cNvSpPr>
          <p:nvPr>
            <p:ph type="dt" sz="half" idx="10"/>
          </p:nvPr>
        </p:nvSpPr>
        <p:spPr/>
        <p:txBody>
          <a:bodyPr/>
          <a:lstStyle>
            <a:extLst/>
          </a:lstStyle>
          <a:p>
            <a:fld id="{98565837-79AC-4E33-8723-7C3F235A60AF}" type="datetimeFigureOut">
              <a:rPr lang="en-CA" smtClean="0"/>
              <a:t>26/09/2012</a:t>
            </a:fld>
            <a:endParaRPr lang="en-CA"/>
          </a:p>
        </p:txBody>
      </p:sp>
      <p:sp>
        <p:nvSpPr>
          <p:cNvPr id="5" name="Espace réservé du pied de page 4"/>
          <p:cNvSpPr>
            <a:spLocks noGrp="1"/>
          </p:cNvSpPr>
          <p:nvPr>
            <p:ph type="ftr" sz="quarter" idx="11"/>
          </p:nvPr>
        </p:nvSpPr>
        <p:spPr/>
        <p:txBody>
          <a:bodyPr/>
          <a:lstStyle>
            <a:extLst/>
          </a:lstStyle>
          <a:p>
            <a:endParaRPr lang="en-CA"/>
          </a:p>
        </p:txBody>
      </p:sp>
      <p:sp>
        <p:nvSpPr>
          <p:cNvPr id="6" name="Espace réservé du numéro de diapositive 5"/>
          <p:cNvSpPr>
            <a:spLocks noGrp="1"/>
          </p:cNvSpPr>
          <p:nvPr>
            <p:ph type="sldNum" sz="quarter" idx="12"/>
          </p:nvPr>
        </p:nvSpPr>
        <p:spPr/>
        <p:txBody>
          <a:bodyPr/>
          <a:lstStyle>
            <a:extLst/>
          </a:lstStyle>
          <a:p>
            <a:fld id="{A34AB1F2-5F31-463C-9544-5759C7DB69A2}" type="slidenum">
              <a:rPr lang="en-CA" smtClean="0"/>
              <a:t>‹N°›</a:t>
            </a:fld>
            <a:endParaRPr lang="en-C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3" name="Espace réservé du contenu 2"/>
          <p:cNvSpPr>
            <a:spLocks noGrp="1"/>
          </p:cNvSpPr>
          <p:nvPr>
            <p:ph idx="1"/>
          </p:nvPr>
        </p:nvSpPr>
        <p:spPr/>
        <p:txBody>
          <a:bodyPr/>
          <a:lstStyle>
            <a:extLst/>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4" name="Espace réservé de la date 3"/>
          <p:cNvSpPr>
            <a:spLocks noGrp="1"/>
          </p:cNvSpPr>
          <p:nvPr>
            <p:ph type="dt" sz="half" idx="10"/>
          </p:nvPr>
        </p:nvSpPr>
        <p:spPr/>
        <p:txBody>
          <a:bodyPr/>
          <a:lstStyle>
            <a:extLst/>
          </a:lstStyle>
          <a:p>
            <a:fld id="{98565837-79AC-4E33-8723-7C3F235A60AF}" type="datetimeFigureOut">
              <a:rPr lang="en-CA" smtClean="0"/>
              <a:t>26/09/2012</a:t>
            </a:fld>
            <a:endParaRPr lang="en-CA"/>
          </a:p>
        </p:txBody>
      </p:sp>
      <p:sp>
        <p:nvSpPr>
          <p:cNvPr id="5" name="Espace réservé du pied de page 4"/>
          <p:cNvSpPr>
            <a:spLocks noGrp="1"/>
          </p:cNvSpPr>
          <p:nvPr>
            <p:ph type="ftr" sz="quarter" idx="11"/>
          </p:nvPr>
        </p:nvSpPr>
        <p:spPr/>
        <p:txBody>
          <a:bodyPr/>
          <a:lstStyle>
            <a:extLst/>
          </a:lstStyle>
          <a:p>
            <a:endParaRPr lang="en-CA"/>
          </a:p>
        </p:txBody>
      </p:sp>
      <p:sp>
        <p:nvSpPr>
          <p:cNvPr id="6" name="Espace réservé du numéro de diapositive 5"/>
          <p:cNvSpPr>
            <a:spLocks noGrp="1"/>
          </p:cNvSpPr>
          <p:nvPr>
            <p:ph type="sldNum" sz="quarter" idx="12"/>
          </p:nvPr>
        </p:nvSpPr>
        <p:spPr/>
        <p:txBody>
          <a:bodyPr/>
          <a:lstStyle>
            <a:extLst/>
          </a:lstStyle>
          <a:p>
            <a:fld id="{A34AB1F2-5F31-463C-9544-5759C7DB69A2}" type="slidenum">
              <a:rPr lang="en-CA" smtClean="0"/>
              <a:t>‹N°›</a:t>
            </a:fld>
            <a:endParaRPr lang="en-CA"/>
          </a:p>
        </p:txBody>
      </p:sp>
      <p:sp>
        <p:nvSpPr>
          <p:cNvPr id="7" name="Titre 6"/>
          <p:cNvSpPr>
            <a:spLocks noGrp="1"/>
          </p:cNvSpPr>
          <p:nvPr>
            <p:ph type="title"/>
          </p:nvPr>
        </p:nvSpPr>
        <p:spPr/>
        <p:txBody>
          <a:bodyPr rtlCol="0"/>
          <a:lstStyle>
            <a:extLst/>
          </a:lstStyle>
          <a:p>
            <a:r>
              <a:rPr kumimoji="0" lang="fr-FR" smtClean="0"/>
              <a:t>Cliquez pour modifier le style du titre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bg>
      <p:bgRef idx="1002">
        <a:schemeClr val="bg1"/>
      </p:bgRef>
    </p:bg>
    <p:spTree>
      <p:nvGrpSpPr>
        <p:cNvPr id="1" name=""/>
        <p:cNvGrpSpPr/>
        <p:nvPr/>
      </p:nvGrpSpPr>
      <p:grpSpPr>
        <a:xfrm>
          <a:off x="0" y="0"/>
          <a:ext cx="0" cy="0"/>
          <a:chOff x="0" y="0"/>
          <a:chExt cx="0" cy="0"/>
        </a:xfrm>
      </p:grpSpPr>
      <p:sp>
        <p:nvSpPr>
          <p:cNvPr id="2" name="Titr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fr-FR" smtClean="0"/>
              <a:t>Cliquez pour modifier le style du titre</a:t>
            </a:r>
            <a:endParaRPr kumimoji="0" lang="en-US"/>
          </a:p>
        </p:txBody>
      </p:sp>
      <p:sp>
        <p:nvSpPr>
          <p:cNvPr id="3" name="Espace réservé du texte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fr-FR" smtClean="0"/>
              <a:t>Cliquez pour modifier les styles du texte du masque</a:t>
            </a:r>
          </a:p>
        </p:txBody>
      </p:sp>
      <p:sp>
        <p:nvSpPr>
          <p:cNvPr id="4" name="Espace réservé de la date 3"/>
          <p:cNvSpPr>
            <a:spLocks noGrp="1"/>
          </p:cNvSpPr>
          <p:nvPr>
            <p:ph type="dt" sz="half" idx="10"/>
          </p:nvPr>
        </p:nvSpPr>
        <p:spPr/>
        <p:txBody>
          <a:bodyPr/>
          <a:lstStyle>
            <a:extLst/>
          </a:lstStyle>
          <a:p>
            <a:fld id="{98565837-79AC-4E33-8723-7C3F235A60AF}" type="datetimeFigureOut">
              <a:rPr lang="en-CA" smtClean="0"/>
              <a:t>26/09/2012</a:t>
            </a:fld>
            <a:endParaRPr lang="en-CA"/>
          </a:p>
        </p:txBody>
      </p:sp>
      <p:sp>
        <p:nvSpPr>
          <p:cNvPr id="5" name="Espace réservé du pied de page 4"/>
          <p:cNvSpPr>
            <a:spLocks noGrp="1"/>
          </p:cNvSpPr>
          <p:nvPr>
            <p:ph type="ftr" sz="quarter" idx="11"/>
          </p:nvPr>
        </p:nvSpPr>
        <p:spPr/>
        <p:txBody>
          <a:bodyPr/>
          <a:lstStyle>
            <a:extLst/>
          </a:lstStyle>
          <a:p>
            <a:endParaRPr lang="en-CA"/>
          </a:p>
        </p:txBody>
      </p:sp>
      <p:sp>
        <p:nvSpPr>
          <p:cNvPr id="6" name="Espace réservé du numéro de diapositive 5"/>
          <p:cNvSpPr>
            <a:spLocks noGrp="1"/>
          </p:cNvSpPr>
          <p:nvPr>
            <p:ph type="sldNum" sz="quarter" idx="12"/>
          </p:nvPr>
        </p:nvSpPr>
        <p:spPr/>
        <p:txBody>
          <a:bodyPr/>
          <a:lstStyle>
            <a:extLst/>
          </a:lstStyle>
          <a:p>
            <a:fld id="{A34AB1F2-5F31-463C-9544-5759C7DB69A2}" type="slidenum">
              <a:rPr lang="en-CA" smtClean="0"/>
              <a:t>‹N°›</a:t>
            </a:fld>
            <a:endParaRPr lang="en-CA"/>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bg>
      <p:bgRef idx="1002">
        <a:schemeClr val="bg1"/>
      </p:bgRef>
    </p:bg>
    <p:spTree>
      <p:nvGrpSpPr>
        <p:cNvPr id="1" name=""/>
        <p:cNvGrpSpPr/>
        <p:nvPr/>
      </p:nvGrpSpPr>
      <p:grpSpPr>
        <a:xfrm>
          <a:off x="0" y="0"/>
          <a:ext cx="0" cy="0"/>
          <a:chOff x="0" y="0"/>
          <a:chExt cx="0" cy="0"/>
        </a:xfrm>
      </p:grpSpPr>
      <p:sp>
        <p:nvSpPr>
          <p:cNvPr id="3" name="Espace réservé du contenu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4" name="Espace réservé du contenu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5" name="Espace réservé de la date 4"/>
          <p:cNvSpPr>
            <a:spLocks noGrp="1"/>
          </p:cNvSpPr>
          <p:nvPr>
            <p:ph type="dt" sz="half" idx="10"/>
          </p:nvPr>
        </p:nvSpPr>
        <p:spPr/>
        <p:txBody>
          <a:bodyPr/>
          <a:lstStyle>
            <a:extLst/>
          </a:lstStyle>
          <a:p>
            <a:fld id="{98565837-79AC-4E33-8723-7C3F235A60AF}" type="datetimeFigureOut">
              <a:rPr lang="en-CA" smtClean="0"/>
              <a:t>26/09/2012</a:t>
            </a:fld>
            <a:endParaRPr lang="en-CA"/>
          </a:p>
        </p:txBody>
      </p:sp>
      <p:sp>
        <p:nvSpPr>
          <p:cNvPr id="6" name="Espace réservé du pied de page 5"/>
          <p:cNvSpPr>
            <a:spLocks noGrp="1"/>
          </p:cNvSpPr>
          <p:nvPr>
            <p:ph type="ftr" sz="quarter" idx="11"/>
          </p:nvPr>
        </p:nvSpPr>
        <p:spPr/>
        <p:txBody>
          <a:bodyPr/>
          <a:lstStyle>
            <a:extLst/>
          </a:lstStyle>
          <a:p>
            <a:endParaRPr lang="en-CA"/>
          </a:p>
        </p:txBody>
      </p:sp>
      <p:sp>
        <p:nvSpPr>
          <p:cNvPr id="7" name="Espace réservé du numéro de diapositive 6"/>
          <p:cNvSpPr>
            <a:spLocks noGrp="1"/>
          </p:cNvSpPr>
          <p:nvPr>
            <p:ph type="sldNum" sz="quarter" idx="12"/>
          </p:nvPr>
        </p:nvSpPr>
        <p:spPr/>
        <p:txBody>
          <a:bodyPr/>
          <a:lstStyle>
            <a:extLst/>
          </a:lstStyle>
          <a:p>
            <a:fld id="{A34AB1F2-5F31-463C-9544-5759C7DB69A2}" type="slidenum">
              <a:rPr lang="en-CA" smtClean="0"/>
              <a:t>‹N°›</a:t>
            </a:fld>
            <a:endParaRPr lang="en-CA"/>
          </a:p>
        </p:txBody>
      </p:sp>
      <p:sp>
        <p:nvSpPr>
          <p:cNvPr id="8" name="Titre 7"/>
          <p:cNvSpPr>
            <a:spLocks noGrp="1"/>
          </p:cNvSpPr>
          <p:nvPr>
            <p:ph type="title"/>
          </p:nvPr>
        </p:nvSpPr>
        <p:spPr/>
        <p:txBody>
          <a:bodyPr rtlCol="0"/>
          <a:lstStyle>
            <a:extLst/>
          </a:lstStyle>
          <a:p>
            <a:r>
              <a:rPr kumimoji="0" lang="fr-FR" smtClean="0"/>
              <a:t>Cliquez pour modifier le style du titre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aison">
    <p:bg>
      <p:bgRef idx="1003">
        <a:schemeClr val="bg1"/>
      </p:bgRef>
    </p:bg>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8229600" cy="1143000"/>
          </a:xfrm>
        </p:spPr>
        <p:txBody>
          <a:bodyPr anchor="ctr"/>
          <a:lstStyle>
            <a:lvl1pPr>
              <a:defRPr/>
            </a:lvl1pPr>
            <a:extLst/>
          </a:lstStyle>
          <a:p>
            <a:r>
              <a:rPr kumimoji="0" lang="fr-FR" smtClean="0"/>
              <a:t>Cliquez pour modifier le style du titre</a:t>
            </a:r>
            <a:endParaRPr kumimoji="0" lang="en-US"/>
          </a:p>
        </p:txBody>
      </p:sp>
      <p:sp>
        <p:nvSpPr>
          <p:cNvPr id="3" name="Espace réservé du texte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fr-FR" smtClean="0"/>
              <a:t>Cliquez pour modifier les styles du texte du masque</a:t>
            </a:r>
          </a:p>
        </p:txBody>
      </p:sp>
      <p:sp>
        <p:nvSpPr>
          <p:cNvPr id="4" name="Espace réservé du texte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fr-FR" smtClean="0"/>
              <a:t>Cliquez pour modifier les styles du texte du masque</a:t>
            </a:r>
          </a:p>
        </p:txBody>
      </p:sp>
      <p:sp>
        <p:nvSpPr>
          <p:cNvPr id="5" name="Espace réservé du contenu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6" name="Espace réservé du contenu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7" name="Espace réservé de la date 6"/>
          <p:cNvSpPr>
            <a:spLocks noGrp="1"/>
          </p:cNvSpPr>
          <p:nvPr>
            <p:ph type="dt" sz="half" idx="10"/>
          </p:nvPr>
        </p:nvSpPr>
        <p:spPr/>
        <p:txBody>
          <a:bodyPr/>
          <a:lstStyle>
            <a:extLst/>
          </a:lstStyle>
          <a:p>
            <a:fld id="{98565837-79AC-4E33-8723-7C3F235A60AF}" type="datetimeFigureOut">
              <a:rPr lang="en-CA" smtClean="0"/>
              <a:t>26/09/2012</a:t>
            </a:fld>
            <a:endParaRPr lang="en-CA"/>
          </a:p>
        </p:txBody>
      </p:sp>
      <p:sp>
        <p:nvSpPr>
          <p:cNvPr id="8" name="Espace réservé du pied de page 7"/>
          <p:cNvSpPr>
            <a:spLocks noGrp="1"/>
          </p:cNvSpPr>
          <p:nvPr>
            <p:ph type="ftr" sz="quarter" idx="11"/>
          </p:nvPr>
        </p:nvSpPr>
        <p:spPr/>
        <p:txBody>
          <a:bodyPr/>
          <a:lstStyle>
            <a:extLst/>
          </a:lstStyle>
          <a:p>
            <a:endParaRPr lang="en-CA"/>
          </a:p>
        </p:txBody>
      </p:sp>
      <p:sp>
        <p:nvSpPr>
          <p:cNvPr id="9" name="Espace réservé du numéro de diapositive 8"/>
          <p:cNvSpPr>
            <a:spLocks noGrp="1"/>
          </p:cNvSpPr>
          <p:nvPr>
            <p:ph type="sldNum" sz="quarter" idx="12"/>
          </p:nvPr>
        </p:nvSpPr>
        <p:spPr/>
        <p:txBody>
          <a:bodyPr/>
          <a:lstStyle>
            <a:extLst/>
          </a:lstStyle>
          <a:p>
            <a:fld id="{A34AB1F2-5F31-463C-9544-5759C7DB69A2}" type="slidenum">
              <a:rPr lang="en-CA" smtClean="0"/>
              <a:t>‹N°›</a:t>
            </a:fld>
            <a:endParaRPr lang="en-CA"/>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bg>
      <p:bgRef idx="1002">
        <a:schemeClr val="bg1"/>
      </p:bgRef>
    </p:bg>
    <p:spTree>
      <p:nvGrpSpPr>
        <p:cNvPr id="1" name=""/>
        <p:cNvGrpSpPr/>
        <p:nvPr/>
      </p:nvGrpSpPr>
      <p:grpSpPr>
        <a:xfrm>
          <a:off x="0" y="0"/>
          <a:ext cx="0" cy="0"/>
          <a:chOff x="0" y="0"/>
          <a:chExt cx="0" cy="0"/>
        </a:xfrm>
      </p:grpSpPr>
      <p:sp>
        <p:nvSpPr>
          <p:cNvPr id="3" name="Espace réservé de la date 2"/>
          <p:cNvSpPr>
            <a:spLocks noGrp="1"/>
          </p:cNvSpPr>
          <p:nvPr>
            <p:ph type="dt" sz="half" idx="10"/>
          </p:nvPr>
        </p:nvSpPr>
        <p:spPr/>
        <p:txBody>
          <a:bodyPr/>
          <a:lstStyle>
            <a:extLst/>
          </a:lstStyle>
          <a:p>
            <a:fld id="{98565837-79AC-4E33-8723-7C3F235A60AF}" type="datetimeFigureOut">
              <a:rPr lang="en-CA" smtClean="0"/>
              <a:t>26/09/2012</a:t>
            </a:fld>
            <a:endParaRPr lang="en-CA"/>
          </a:p>
        </p:txBody>
      </p:sp>
      <p:sp>
        <p:nvSpPr>
          <p:cNvPr id="4" name="Espace réservé du pied de page 3"/>
          <p:cNvSpPr>
            <a:spLocks noGrp="1"/>
          </p:cNvSpPr>
          <p:nvPr>
            <p:ph type="ftr" sz="quarter" idx="11"/>
          </p:nvPr>
        </p:nvSpPr>
        <p:spPr/>
        <p:txBody>
          <a:bodyPr/>
          <a:lstStyle>
            <a:extLst/>
          </a:lstStyle>
          <a:p>
            <a:endParaRPr lang="en-CA"/>
          </a:p>
        </p:txBody>
      </p:sp>
      <p:sp>
        <p:nvSpPr>
          <p:cNvPr id="5" name="Espace réservé du numéro de diapositive 4"/>
          <p:cNvSpPr>
            <a:spLocks noGrp="1"/>
          </p:cNvSpPr>
          <p:nvPr>
            <p:ph type="sldNum" sz="quarter" idx="12"/>
          </p:nvPr>
        </p:nvSpPr>
        <p:spPr/>
        <p:txBody>
          <a:bodyPr/>
          <a:lstStyle>
            <a:extLst/>
          </a:lstStyle>
          <a:p>
            <a:fld id="{A34AB1F2-5F31-463C-9544-5759C7DB69A2}" type="slidenum">
              <a:rPr lang="en-CA" smtClean="0"/>
              <a:t>‹N°›</a:t>
            </a:fld>
            <a:endParaRPr lang="en-CA"/>
          </a:p>
        </p:txBody>
      </p:sp>
      <p:sp>
        <p:nvSpPr>
          <p:cNvPr id="6" name="Titre 5"/>
          <p:cNvSpPr>
            <a:spLocks noGrp="1"/>
          </p:cNvSpPr>
          <p:nvPr>
            <p:ph type="title"/>
          </p:nvPr>
        </p:nvSpPr>
        <p:spPr/>
        <p:txBody>
          <a:bodyPr rtlCol="0"/>
          <a:lstStyle>
            <a:extLst/>
          </a:lstStyle>
          <a:p>
            <a:r>
              <a:rPr kumimoji="0" lang="fr-FR" smtClean="0"/>
              <a:t>Cliquez pour modifier le style du titre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extLst/>
          </a:lstStyle>
          <a:p>
            <a:fld id="{98565837-79AC-4E33-8723-7C3F235A60AF}" type="datetimeFigureOut">
              <a:rPr lang="en-CA" smtClean="0"/>
              <a:t>26/09/2012</a:t>
            </a:fld>
            <a:endParaRPr lang="en-CA"/>
          </a:p>
        </p:txBody>
      </p:sp>
      <p:sp>
        <p:nvSpPr>
          <p:cNvPr id="3" name="Espace réservé du pied de page 2"/>
          <p:cNvSpPr>
            <a:spLocks noGrp="1"/>
          </p:cNvSpPr>
          <p:nvPr>
            <p:ph type="ftr" sz="quarter" idx="11"/>
          </p:nvPr>
        </p:nvSpPr>
        <p:spPr/>
        <p:txBody>
          <a:bodyPr/>
          <a:lstStyle>
            <a:extLst/>
          </a:lstStyle>
          <a:p>
            <a:endParaRPr lang="en-CA"/>
          </a:p>
        </p:txBody>
      </p:sp>
      <p:sp>
        <p:nvSpPr>
          <p:cNvPr id="4" name="Espace réservé du numéro de diapositive 3"/>
          <p:cNvSpPr>
            <a:spLocks noGrp="1"/>
          </p:cNvSpPr>
          <p:nvPr>
            <p:ph type="sldNum" sz="quarter" idx="12"/>
          </p:nvPr>
        </p:nvSpPr>
        <p:spPr/>
        <p:txBody>
          <a:bodyPr/>
          <a:lstStyle>
            <a:extLst/>
          </a:lstStyle>
          <a:p>
            <a:fld id="{A34AB1F2-5F31-463C-9544-5759C7DB69A2}" type="slidenum">
              <a:rPr lang="en-CA" smtClean="0"/>
              <a:t>‹N°›</a:t>
            </a:fld>
            <a:endParaRPr lang="en-C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u avec légende">
    <p:bg>
      <p:bgRef idx="1003">
        <a:schemeClr val="bg1"/>
      </p:bgRef>
    </p:bg>
    <p:spTree>
      <p:nvGrpSpPr>
        <p:cNvPr id="1" name=""/>
        <p:cNvGrpSpPr/>
        <p:nvPr/>
      </p:nvGrpSpPr>
      <p:grpSpPr>
        <a:xfrm>
          <a:off x="0" y="0"/>
          <a:ext cx="0" cy="0"/>
          <a:chOff x="0" y="0"/>
          <a:chExt cx="0" cy="0"/>
        </a:xfrm>
      </p:grpSpPr>
      <p:sp>
        <p:nvSpPr>
          <p:cNvPr id="2" name="Titr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fr-FR" smtClean="0"/>
              <a:t>Cliquez pour modifier le style du titre</a:t>
            </a:r>
            <a:endParaRPr kumimoji="0" lang="en-US"/>
          </a:p>
        </p:txBody>
      </p:sp>
      <p:sp>
        <p:nvSpPr>
          <p:cNvPr id="3" name="Espace réservé du texte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fr-FR" smtClean="0"/>
              <a:t>Cliquez pour modifier les styles du texte du masque</a:t>
            </a:r>
          </a:p>
        </p:txBody>
      </p:sp>
      <p:sp>
        <p:nvSpPr>
          <p:cNvPr id="4" name="Espace réservé du contenu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5" name="Espace réservé de la date 4"/>
          <p:cNvSpPr>
            <a:spLocks noGrp="1"/>
          </p:cNvSpPr>
          <p:nvPr>
            <p:ph type="dt" sz="half" idx="10"/>
          </p:nvPr>
        </p:nvSpPr>
        <p:spPr>
          <a:xfrm>
            <a:off x="6727032" y="6407944"/>
            <a:ext cx="1920240" cy="365760"/>
          </a:xfrm>
        </p:spPr>
        <p:txBody>
          <a:bodyPr/>
          <a:lstStyle>
            <a:extLst/>
          </a:lstStyle>
          <a:p>
            <a:fld id="{98565837-79AC-4E33-8723-7C3F235A60AF}" type="datetimeFigureOut">
              <a:rPr lang="en-CA" smtClean="0"/>
              <a:t>26/09/2012</a:t>
            </a:fld>
            <a:endParaRPr lang="en-CA"/>
          </a:p>
        </p:txBody>
      </p:sp>
      <p:sp>
        <p:nvSpPr>
          <p:cNvPr id="6" name="Espace réservé du pied de page 5"/>
          <p:cNvSpPr>
            <a:spLocks noGrp="1"/>
          </p:cNvSpPr>
          <p:nvPr>
            <p:ph type="ftr" sz="quarter" idx="11"/>
          </p:nvPr>
        </p:nvSpPr>
        <p:spPr/>
        <p:txBody>
          <a:bodyPr/>
          <a:lstStyle>
            <a:extLst/>
          </a:lstStyle>
          <a:p>
            <a:endParaRPr lang="en-CA"/>
          </a:p>
        </p:txBody>
      </p:sp>
      <p:sp>
        <p:nvSpPr>
          <p:cNvPr id="7" name="Espace réservé du numéro de diapositive 6"/>
          <p:cNvSpPr>
            <a:spLocks noGrp="1"/>
          </p:cNvSpPr>
          <p:nvPr>
            <p:ph type="sldNum" sz="quarter" idx="12"/>
          </p:nvPr>
        </p:nvSpPr>
        <p:spPr/>
        <p:txBody>
          <a:bodyPr/>
          <a:lstStyle>
            <a:extLst/>
          </a:lstStyle>
          <a:p>
            <a:fld id="{A34AB1F2-5F31-463C-9544-5759C7DB69A2}" type="slidenum">
              <a:rPr lang="en-CA" smtClean="0"/>
              <a:t>‹N°›</a:t>
            </a:fld>
            <a:endParaRPr lang="en-CA"/>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 avec légende">
    <p:bg>
      <p:bgRef idx="1002">
        <a:schemeClr val="bg1"/>
      </p:bgRef>
    </p:bg>
    <p:spTree>
      <p:nvGrpSpPr>
        <p:cNvPr id="1" name=""/>
        <p:cNvGrpSpPr/>
        <p:nvPr/>
      </p:nvGrpSpPr>
      <p:grpSpPr>
        <a:xfrm>
          <a:off x="0" y="0"/>
          <a:ext cx="0" cy="0"/>
          <a:chOff x="0" y="0"/>
          <a:chExt cx="0" cy="0"/>
        </a:xfrm>
      </p:grpSpPr>
      <p:sp>
        <p:nvSpPr>
          <p:cNvPr id="4" name="Espace réservé du texte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fr-FR" smtClean="0"/>
              <a:t>Cliquez pour modifier les styles du texte du masque</a:t>
            </a:r>
          </a:p>
        </p:txBody>
      </p:sp>
      <p:sp>
        <p:nvSpPr>
          <p:cNvPr id="3" name="Espace réservé pour une image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fr-FR" smtClean="0"/>
              <a:t>Cliquez sur l'icône pour ajouter une image</a:t>
            </a:r>
            <a:endParaRPr kumimoji="0" lang="en-US" dirty="0"/>
          </a:p>
        </p:txBody>
      </p:sp>
      <p:sp>
        <p:nvSpPr>
          <p:cNvPr id="5" name="Espace réservé de la date 4"/>
          <p:cNvSpPr>
            <a:spLocks noGrp="1"/>
          </p:cNvSpPr>
          <p:nvPr>
            <p:ph type="dt" sz="half" idx="10"/>
          </p:nvPr>
        </p:nvSpPr>
        <p:spPr/>
        <p:txBody>
          <a:bodyPr/>
          <a:lstStyle>
            <a:lvl1pPr>
              <a:defRPr>
                <a:solidFill>
                  <a:schemeClr val="tx1"/>
                </a:solidFill>
              </a:defRPr>
            </a:lvl1pPr>
            <a:extLst/>
          </a:lstStyle>
          <a:p>
            <a:fld id="{98565837-79AC-4E33-8723-7C3F235A60AF}" type="datetimeFigureOut">
              <a:rPr lang="en-CA" smtClean="0"/>
              <a:t>26/09/2012</a:t>
            </a:fld>
            <a:endParaRPr lang="en-CA"/>
          </a:p>
        </p:txBody>
      </p:sp>
      <p:sp>
        <p:nvSpPr>
          <p:cNvPr id="6" name="Espace réservé du pied de page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n-CA"/>
          </a:p>
        </p:txBody>
      </p:sp>
      <p:sp>
        <p:nvSpPr>
          <p:cNvPr id="7" name="Espace réservé du numéro de diapositive 6"/>
          <p:cNvSpPr>
            <a:spLocks noGrp="1"/>
          </p:cNvSpPr>
          <p:nvPr>
            <p:ph type="sldNum" sz="quarter" idx="12"/>
          </p:nvPr>
        </p:nvSpPr>
        <p:spPr/>
        <p:txBody>
          <a:bodyPr/>
          <a:lstStyle>
            <a:lvl1pPr>
              <a:defRPr>
                <a:solidFill>
                  <a:schemeClr val="tx1"/>
                </a:solidFill>
              </a:defRPr>
            </a:lvl1pPr>
            <a:extLst/>
          </a:lstStyle>
          <a:p>
            <a:fld id="{A34AB1F2-5F31-463C-9544-5759C7DB69A2}" type="slidenum">
              <a:rPr lang="en-CA" smtClean="0"/>
              <a:t>‹N°›</a:t>
            </a:fld>
            <a:endParaRPr lang="en-CA"/>
          </a:p>
        </p:txBody>
      </p:sp>
      <p:sp>
        <p:nvSpPr>
          <p:cNvPr id="2" name="Titr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fr-FR" smtClean="0"/>
              <a:t>Cliquez pour modifier le style du titre</a:t>
            </a:r>
            <a:endParaRPr kumimoji="0" lang="en-US"/>
          </a:p>
        </p:txBody>
      </p:sp>
      <p:sp>
        <p:nvSpPr>
          <p:cNvPr id="8" name="Forme libre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Forme libre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Triangle rectangle 9"/>
          <p:cNvSpPr>
            <a:spLocks/>
          </p:cNvSpPr>
          <p:nvPr/>
        </p:nvSpPr>
        <p:spPr bwMode="auto">
          <a:xfrm>
            <a:off x="-6042" y="5791253"/>
            <a:ext cx="3402314" cy="1080868"/>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Connecteur droit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orme libre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Forme libre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Triangle rectangle 13"/>
          <p:cNvSpPr>
            <a:spLocks/>
          </p:cNvSpPr>
          <p:nvPr/>
        </p:nvSpPr>
        <p:spPr bwMode="auto">
          <a:xfrm>
            <a:off x="-6042" y="5791253"/>
            <a:ext cx="3402314" cy="1080868"/>
          </a:xfrm>
          <a:prstGeom prst="rtTriangle">
            <a:avLst/>
          </a:prstGeom>
          <a:blipFill>
            <a:blip r:embed="rId1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Connecteur droit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Espace réservé du titre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fr-FR" smtClean="0"/>
              <a:t>Cliquez pour modifier le style du titre</a:t>
            </a:r>
            <a:endParaRPr kumimoji="0" lang="en-US"/>
          </a:p>
        </p:txBody>
      </p:sp>
      <p:sp>
        <p:nvSpPr>
          <p:cNvPr id="30" name="Espace réservé du texte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fr-FR" smtClean="0"/>
              <a:t>Cliquez pour modifier les styles du texte du masque</a:t>
            </a:r>
          </a:p>
          <a:p>
            <a:pPr lvl="1" eaLnBrk="1" latinLnBrk="0" hangingPunct="1"/>
            <a:r>
              <a:rPr kumimoji="0" lang="fr-FR" smtClean="0"/>
              <a:t>Deuxième niveau</a:t>
            </a:r>
          </a:p>
          <a:p>
            <a:pPr lvl="2" eaLnBrk="1" latinLnBrk="0" hangingPunct="1"/>
            <a:r>
              <a:rPr kumimoji="0" lang="fr-FR" smtClean="0"/>
              <a:t>Troisième niveau</a:t>
            </a:r>
          </a:p>
          <a:p>
            <a:pPr lvl="3" eaLnBrk="1" latinLnBrk="0" hangingPunct="1"/>
            <a:r>
              <a:rPr kumimoji="0" lang="fr-FR" smtClean="0"/>
              <a:t>Quatrième niveau</a:t>
            </a:r>
          </a:p>
          <a:p>
            <a:pPr lvl="4" eaLnBrk="1" latinLnBrk="0" hangingPunct="1"/>
            <a:r>
              <a:rPr kumimoji="0" lang="fr-FR" smtClean="0"/>
              <a:t>Cinquième niveau</a:t>
            </a:r>
            <a:endParaRPr kumimoji="0" lang="en-US"/>
          </a:p>
        </p:txBody>
      </p:sp>
      <p:sp>
        <p:nvSpPr>
          <p:cNvPr id="10" name="Espace réservé de la date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98565837-79AC-4E33-8723-7C3F235A60AF}" type="datetimeFigureOut">
              <a:rPr lang="en-CA" smtClean="0"/>
              <a:t>26/09/2012</a:t>
            </a:fld>
            <a:endParaRPr lang="en-CA"/>
          </a:p>
        </p:txBody>
      </p:sp>
      <p:sp>
        <p:nvSpPr>
          <p:cNvPr id="22" name="Espace réservé du pied de page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en-CA"/>
          </a:p>
        </p:txBody>
      </p:sp>
      <p:sp>
        <p:nvSpPr>
          <p:cNvPr id="18" name="Espace réservé du numéro de diapositive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A34AB1F2-5F31-463C-9544-5759C7DB69A2}" type="slidenum">
              <a:rPr lang="en-CA" smtClean="0"/>
              <a:t>‹N°›</a:t>
            </a:fld>
            <a:endParaRPr lang="en-CA"/>
          </a:p>
        </p:txBody>
      </p:sp>
    </p:spTree>
  </p:cSld>
  <p:clrMap bg1="lt1" tx1="dk1" bg2="lt2" tx2="dk2" accent1="accent1" accent2="accent2" accent3="accent3" accent4="accent4" accent5="accent5" accent6="accent6" hlink="hlink" folHlink="folHlink"/>
  <p:sldLayoutIdLst>
    <p:sldLayoutId id="2147483757" r:id="rId1"/>
    <p:sldLayoutId id="2147483758" r:id="rId2"/>
    <p:sldLayoutId id="2147483759" r:id="rId3"/>
    <p:sldLayoutId id="2147483760" r:id="rId4"/>
    <p:sldLayoutId id="2147483761" r:id="rId5"/>
    <p:sldLayoutId id="2147483762" r:id="rId6"/>
    <p:sldLayoutId id="2147483763" r:id="rId7"/>
    <p:sldLayoutId id="2147483764" r:id="rId8"/>
    <p:sldLayoutId id="2147483765" r:id="rId9"/>
    <p:sldLayoutId id="2147483766" r:id="rId10"/>
    <p:sldLayoutId id="2147483767"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image" Target="../media/image6.png"/><Relationship Id="rId7" Type="http://schemas.openxmlformats.org/officeDocument/2006/relationships/image" Target="../media/image10.gif"/><Relationship Id="rId2" Type="http://schemas.openxmlformats.org/officeDocument/2006/relationships/image" Target="../media/image5.gif"/><Relationship Id="rId1" Type="http://schemas.openxmlformats.org/officeDocument/2006/relationships/slideLayout" Target="../slideLayouts/slideLayout2.xml"/><Relationship Id="rId6" Type="http://schemas.openxmlformats.org/officeDocument/2006/relationships/image" Target="../media/image9.gif"/><Relationship Id="rId11" Type="http://schemas.openxmlformats.org/officeDocument/2006/relationships/image" Target="../media/image14.jpeg"/><Relationship Id="rId5" Type="http://schemas.openxmlformats.org/officeDocument/2006/relationships/image" Target="../media/image8.gif"/><Relationship Id="rId10" Type="http://schemas.openxmlformats.org/officeDocument/2006/relationships/image" Target="../media/image13.png"/><Relationship Id="rId4" Type="http://schemas.openxmlformats.org/officeDocument/2006/relationships/image" Target="../media/image7.gif"/><Relationship Id="rId9" Type="http://schemas.openxmlformats.org/officeDocument/2006/relationships/image" Target="../media/image12.png"/></Relationships>
</file>

<file path=ppt/slides/_rels/slide9.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2.xml"/><Relationship Id="rId4" Type="http://schemas.openxmlformats.org/officeDocument/2006/relationships/image" Target="../media/image17.gi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683568" y="764704"/>
            <a:ext cx="7772400" cy="1470025"/>
          </a:xfrm>
        </p:spPr>
        <p:txBody>
          <a:bodyPr/>
          <a:lstStyle/>
          <a:p>
            <a:r>
              <a:rPr lang="en-CA" dirty="0" smtClean="0"/>
              <a:t>Amines</a:t>
            </a:r>
            <a:endParaRPr lang="en-CA" dirty="0"/>
          </a:p>
        </p:txBody>
      </p:sp>
      <p:sp>
        <p:nvSpPr>
          <p:cNvPr id="3" name="Sous-titre 2"/>
          <p:cNvSpPr>
            <a:spLocks noGrp="1"/>
          </p:cNvSpPr>
          <p:nvPr>
            <p:ph type="subTitle" idx="1"/>
          </p:nvPr>
        </p:nvSpPr>
        <p:spPr/>
        <p:txBody>
          <a:bodyPr/>
          <a:lstStyle/>
          <a:p>
            <a:r>
              <a:rPr lang="en-CA" dirty="0" smtClean="0"/>
              <a:t>By Philippe </a:t>
            </a:r>
            <a:r>
              <a:rPr lang="en-CA" dirty="0" err="1" smtClean="0"/>
              <a:t>Ferland</a:t>
            </a:r>
            <a:r>
              <a:rPr lang="en-CA" dirty="0" smtClean="0"/>
              <a:t> and Kate Ridgley</a:t>
            </a:r>
            <a:endParaRPr lang="en-CA"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p:txBody>
          <a:bodyPr/>
          <a:lstStyle/>
          <a:p>
            <a:r>
              <a:rPr lang="en-CA" dirty="0" smtClean="0"/>
              <a:t>Amines are organic derivatives of ammonia in which a trivalent nitrogen atom is bonded to one or more alkyl groups in a pyramidal shape or is found in a ring which is referred to as a “</a:t>
            </a:r>
            <a:r>
              <a:rPr lang="en-CA" dirty="0" err="1" smtClean="0"/>
              <a:t>heterocycle</a:t>
            </a:r>
            <a:r>
              <a:rPr lang="en-CA" dirty="0" smtClean="0"/>
              <a:t>”. </a:t>
            </a:r>
            <a:endParaRPr lang="en-CA" dirty="0"/>
          </a:p>
        </p:txBody>
      </p:sp>
      <p:sp>
        <p:nvSpPr>
          <p:cNvPr id="2" name="Titre 1"/>
          <p:cNvSpPr>
            <a:spLocks noGrp="1"/>
          </p:cNvSpPr>
          <p:nvPr>
            <p:ph type="title"/>
          </p:nvPr>
        </p:nvSpPr>
        <p:spPr/>
        <p:txBody>
          <a:bodyPr/>
          <a:lstStyle/>
          <a:p>
            <a:r>
              <a:rPr lang="en-CA" dirty="0" smtClean="0"/>
              <a:t>What is an Amine?</a:t>
            </a:r>
            <a:endParaRPr lang="en-CA"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contenu 1"/>
          <p:cNvSpPr>
            <a:spLocks noGrp="1"/>
          </p:cNvSpPr>
          <p:nvPr>
            <p:ph idx="1"/>
          </p:nvPr>
        </p:nvSpPr>
        <p:spPr>
          <a:xfrm>
            <a:off x="457200" y="1481329"/>
            <a:ext cx="8229600" cy="1227592"/>
          </a:xfrm>
        </p:spPr>
        <p:txBody>
          <a:bodyPr/>
          <a:lstStyle/>
          <a:p>
            <a:r>
              <a:rPr lang="en-CA" dirty="0" smtClean="0"/>
              <a:t>3 different types: primary, secondary, and tertiary. </a:t>
            </a:r>
            <a:endParaRPr lang="en-CA" dirty="0"/>
          </a:p>
        </p:txBody>
      </p:sp>
      <p:sp>
        <p:nvSpPr>
          <p:cNvPr id="3" name="Titre 2"/>
          <p:cNvSpPr>
            <a:spLocks noGrp="1"/>
          </p:cNvSpPr>
          <p:nvPr>
            <p:ph type="title"/>
          </p:nvPr>
        </p:nvSpPr>
        <p:spPr>
          <a:xfrm>
            <a:off x="457200" y="274638"/>
            <a:ext cx="8229600" cy="1143000"/>
          </a:xfrm>
        </p:spPr>
        <p:txBody>
          <a:bodyPr/>
          <a:lstStyle/>
          <a:p>
            <a:r>
              <a:rPr lang="en-CA" dirty="0" err="1" smtClean="0"/>
              <a:t>Cassifications</a:t>
            </a:r>
            <a:endParaRPr lang="en-CA" dirty="0"/>
          </a:p>
        </p:txBody>
      </p:sp>
      <p:pic>
        <p:nvPicPr>
          <p:cNvPr id="4" name="Image 3" descr="http://2.bp.blogspot.com/-M2mwnlB5CuE/TrWbndJSJ7I/AAAAAAAAANI/6QS14HHf_eI/s1600/Amine.png"/>
          <p:cNvPicPr/>
          <p:nvPr/>
        </p:nvPicPr>
        <p:blipFill>
          <a:blip r:embed="rId2" cstate="print"/>
          <a:srcRect/>
          <a:stretch>
            <a:fillRect/>
          </a:stretch>
        </p:blipFill>
        <p:spPr bwMode="auto">
          <a:xfrm>
            <a:off x="683568" y="2780928"/>
            <a:ext cx="1478930" cy="1440160"/>
          </a:xfrm>
          <a:prstGeom prst="rect">
            <a:avLst/>
          </a:prstGeom>
          <a:noFill/>
          <a:ln w="9525">
            <a:noFill/>
            <a:miter lim="800000"/>
            <a:headEnd/>
            <a:tailEnd/>
          </a:ln>
        </p:spPr>
      </p:pic>
      <p:pic>
        <p:nvPicPr>
          <p:cNvPr id="5" name="Image 4" descr="http://science.uvu.edu/ochem/wp-content/images/S/secondaryamine1.png"/>
          <p:cNvPicPr/>
          <p:nvPr/>
        </p:nvPicPr>
        <p:blipFill>
          <a:blip r:embed="rId3" cstate="print"/>
          <a:srcRect/>
          <a:stretch>
            <a:fillRect/>
          </a:stretch>
        </p:blipFill>
        <p:spPr bwMode="auto">
          <a:xfrm>
            <a:off x="3779912" y="2780928"/>
            <a:ext cx="1517699" cy="1440815"/>
          </a:xfrm>
          <a:prstGeom prst="rect">
            <a:avLst/>
          </a:prstGeom>
          <a:noFill/>
          <a:ln w="9525">
            <a:noFill/>
            <a:miter lim="800000"/>
            <a:headEnd/>
            <a:tailEnd/>
          </a:ln>
        </p:spPr>
      </p:pic>
      <p:pic>
        <p:nvPicPr>
          <p:cNvPr id="6" name="Image 5" descr="http://science.uvu.edu/ochem/wp-content/images/T/tertiaryamine1.png"/>
          <p:cNvPicPr/>
          <p:nvPr/>
        </p:nvPicPr>
        <p:blipFill>
          <a:blip r:embed="rId4" cstate="print"/>
          <a:srcRect/>
          <a:stretch>
            <a:fillRect/>
          </a:stretch>
        </p:blipFill>
        <p:spPr bwMode="auto">
          <a:xfrm>
            <a:off x="6732240" y="2780928"/>
            <a:ext cx="1512168" cy="1440160"/>
          </a:xfrm>
          <a:prstGeom prst="rect">
            <a:avLst/>
          </a:prstGeom>
          <a:noFill/>
          <a:ln w="9525">
            <a:noFill/>
            <a:miter lim="800000"/>
            <a:headEnd/>
            <a:tailEnd/>
          </a:ln>
        </p:spPr>
      </p:pic>
      <p:sp>
        <p:nvSpPr>
          <p:cNvPr id="7" name="ZoneTexte 6"/>
          <p:cNvSpPr txBox="1"/>
          <p:nvPr/>
        </p:nvSpPr>
        <p:spPr>
          <a:xfrm>
            <a:off x="899592" y="4509120"/>
            <a:ext cx="1080120" cy="369332"/>
          </a:xfrm>
          <a:prstGeom prst="rect">
            <a:avLst/>
          </a:prstGeom>
          <a:noFill/>
        </p:spPr>
        <p:txBody>
          <a:bodyPr wrap="square" rtlCol="0">
            <a:spAutoFit/>
          </a:bodyPr>
          <a:lstStyle/>
          <a:p>
            <a:r>
              <a:rPr lang="en-CA" dirty="0" smtClean="0"/>
              <a:t>Primary</a:t>
            </a:r>
            <a:endParaRPr lang="en-CA" dirty="0"/>
          </a:p>
        </p:txBody>
      </p:sp>
      <p:sp>
        <p:nvSpPr>
          <p:cNvPr id="8" name="ZoneTexte 7"/>
          <p:cNvSpPr txBox="1"/>
          <p:nvPr/>
        </p:nvSpPr>
        <p:spPr>
          <a:xfrm>
            <a:off x="3851920" y="4509120"/>
            <a:ext cx="1656184" cy="369332"/>
          </a:xfrm>
          <a:prstGeom prst="rect">
            <a:avLst/>
          </a:prstGeom>
          <a:noFill/>
        </p:spPr>
        <p:txBody>
          <a:bodyPr wrap="square" rtlCol="0">
            <a:spAutoFit/>
          </a:bodyPr>
          <a:lstStyle/>
          <a:p>
            <a:r>
              <a:rPr lang="en-CA" dirty="0" smtClean="0"/>
              <a:t>Secondary</a:t>
            </a:r>
            <a:endParaRPr lang="en-CA" dirty="0"/>
          </a:p>
        </p:txBody>
      </p:sp>
      <p:sp>
        <p:nvSpPr>
          <p:cNvPr id="9" name="ZoneTexte 8"/>
          <p:cNvSpPr txBox="1"/>
          <p:nvPr/>
        </p:nvSpPr>
        <p:spPr>
          <a:xfrm>
            <a:off x="6948264" y="4509120"/>
            <a:ext cx="1296144" cy="369332"/>
          </a:xfrm>
          <a:prstGeom prst="rect">
            <a:avLst/>
          </a:prstGeom>
          <a:noFill/>
        </p:spPr>
        <p:txBody>
          <a:bodyPr wrap="square" rtlCol="0">
            <a:spAutoFit/>
          </a:bodyPr>
          <a:lstStyle/>
          <a:p>
            <a:r>
              <a:rPr lang="en-CA" dirty="0" smtClean="0"/>
              <a:t>Tertiary</a:t>
            </a:r>
            <a:endParaRPr lang="en-CA"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contenu 1"/>
          <p:cNvSpPr>
            <a:spLocks noGrp="1"/>
          </p:cNvSpPr>
          <p:nvPr>
            <p:ph idx="1"/>
          </p:nvPr>
        </p:nvSpPr>
        <p:spPr>
          <a:xfrm>
            <a:off x="457200" y="1481329"/>
            <a:ext cx="8229600" cy="2379720"/>
          </a:xfrm>
        </p:spPr>
        <p:txBody>
          <a:bodyPr>
            <a:normAutofit fontScale="77500" lnSpcReduction="20000"/>
          </a:bodyPr>
          <a:lstStyle/>
          <a:p>
            <a:r>
              <a:rPr lang="en-CA" dirty="0" smtClean="0"/>
              <a:t>Common method </a:t>
            </a:r>
            <a:r>
              <a:rPr lang="en-CA" dirty="0" smtClean="0"/>
              <a:t>involves finding the longest carbon chain then numbering the amines position before it and adding “amine” at the end. </a:t>
            </a:r>
            <a:endParaRPr lang="en-CA" dirty="0" smtClean="0"/>
          </a:p>
          <a:p>
            <a:r>
              <a:rPr lang="en-CA" dirty="0" smtClean="0"/>
              <a:t>The IUPAC method involve, finding the longest chain, then numbering the position of alkyl groups on the parent chain as well as placing them in alphabetical order, and finally numbering the position of the amine on the parent chain as well as using “amino” before the longest chain.  </a:t>
            </a:r>
            <a:endParaRPr lang="en-CA" dirty="0" smtClean="0"/>
          </a:p>
          <a:p>
            <a:endParaRPr lang="en-CA" dirty="0" smtClean="0"/>
          </a:p>
          <a:p>
            <a:pPr>
              <a:buNone/>
            </a:pPr>
            <a:endParaRPr lang="en-CA" dirty="0"/>
          </a:p>
        </p:txBody>
      </p:sp>
      <p:sp>
        <p:nvSpPr>
          <p:cNvPr id="3" name="Titre 2"/>
          <p:cNvSpPr>
            <a:spLocks noGrp="1"/>
          </p:cNvSpPr>
          <p:nvPr>
            <p:ph type="title"/>
          </p:nvPr>
        </p:nvSpPr>
        <p:spPr/>
        <p:txBody>
          <a:bodyPr/>
          <a:lstStyle/>
          <a:p>
            <a:r>
              <a:rPr lang="en-CA" dirty="0" smtClean="0"/>
              <a:t>Naming</a:t>
            </a:r>
            <a:endParaRPr lang="en-CA" dirty="0"/>
          </a:p>
        </p:txBody>
      </p:sp>
      <p:sp>
        <p:nvSpPr>
          <p:cNvPr id="4" name="ZoneTexte 3"/>
          <p:cNvSpPr txBox="1"/>
          <p:nvPr/>
        </p:nvSpPr>
        <p:spPr>
          <a:xfrm>
            <a:off x="755576" y="4077072"/>
            <a:ext cx="7416824" cy="369332"/>
          </a:xfrm>
          <a:prstGeom prst="rect">
            <a:avLst/>
          </a:prstGeom>
          <a:noFill/>
        </p:spPr>
        <p:txBody>
          <a:bodyPr wrap="square" rtlCol="0">
            <a:spAutoFit/>
          </a:bodyPr>
          <a:lstStyle/>
          <a:p>
            <a:r>
              <a:rPr lang="en-CA" dirty="0" smtClean="0"/>
              <a:t>Ex: </a:t>
            </a:r>
            <a:endParaRPr lang="en-CA" dirty="0"/>
          </a:p>
        </p:txBody>
      </p:sp>
      <p:cxnSp>
        <p:nvCxnSpPr>
          <p:cNvPr id="6" name="Connecteur droit 5"/>
          <p:cNvCxnSpPr/>
          <p:nvPr/>
        </p:nvCxnSpPr>
        <p:spPr>
          <a:xfrm flipV="1">
            <a:off x="1547664" y="5157192"/>
            <a:ext cx="504056" cy="28803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 name="Connecteur droit 7"/>
          <p:cNvCxnSpPr/>
          <p:nvPr/>
        </p:nvCxnSpPr>
        <p:spPr>
          <a:xfrm>
            <a:off x="2051720" y="5157192"/>
            <a:ext cx="504056" cy="28803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 name="Connecteur droit 10"/>
          <p:cNvCxnSpPr/>
          <p:nvPr/>
        </p:nvCxnSpPr>
        <p:spPr>
          <a:xfrm flipV="1">
            <a:off x="2555776" y="5157192"/>
            <a:ext cx="504056" cy="28803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 name="Connecteur droit 12"/>
          <p:cNvCxnSpPr/>
          <p:nvPr/>
        </p:nvCxnSpPr>
        <p:spPr>
          <a:xfrm flipV="1">
            <a:off x="2051720" y="4869160"/>
            <a:ext cx="0" cy="28803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4" name="ZoneTexte 13"/>
          <p:cNvSpPr txBox="1"/>
          <p:nvPr/>
        </p:nvSpPr>
        <p:spPr>
          <a:xfrm>
            <a:off x="1763688" y="4653136"/>
            <a:ext cx="576064" cy="307777"/>
          </a:xfrm>
          <a:prstGeom prst="rect">
            <a:avLst/>
          </a:prstGeom>
          <a:noFill/>
        </p:spPr>
        <p:txBody>
          <a:bodyPr wrap="square" rtlCol="0">
            <a:spAutoFit/>
          </a:bodyPr>
          <a:lstStyle/>
          <a:p>
            <a:r>
              <a:rPr lang="en-CA" sz="1400" dirty="0" smtClean="0"/>
              <a:t>NH</a:t>
            </a:r>
            <a:r>
              <a:rPr lang="en-CA" sz="1050" dirty="0" smtClean="0"/>
              <a:t>3</a:t>
            </a:r>
            <a:endParaRPr lang="en-CA" sz="1050" dirty="0"/>
          </a:p>
        </p:txBody>
      </p:sp>
      <p:sp>
        <p:nvSpPr>
          <p:cNvPr id="15" name="ZoneTexte 14"/>
          <p:cNvSpPr txBox="1"/>
          <p:nvPr/>
        </p:nvSpPr>
        <p:spPr>
          <a:xfrm>
            <a:off x="1259632" y="5661248"/>
            <a:ext cx="2592288" cy="646331"/>
          </a:xfrm>
          <a:prstGeom prst="rect">
            <a:avLst/>
          </a:prstGeom>
          <a:noFill/>
        </p:spPr>
        <p:txBody>
          <a:bodyPr wrap="square" rtlCol="0">
            <a:spAutoFit/>
          </a:bodyPr>
          <a:lstStyle/>
          <a:p>
            <a:r>
              <a:rPr lang="en-CA" dirty="0" smtClean="0"/>
              <a:t>2-Aminobutane</a:t>
            </a:r>
          </a:p>
          <a:p>
            <a:r>
              <a:rPr lang="en-CA" dirty="0" smtClean="0"/>
              <a:t>2-Butylamine</a:t>
            </a:r>
            <a:endParaRPr lang="en-CA" dirty="0"/>
          </a:p>
        </p:txBody>
      </p:sp>
      <p:cxnSp>
        <p:nvCxnSpPr>
          <p:cNvPr id="16" name="Connecteur droit 15"/>
          <p:cNvCxnSpPr/>
          <p:nvPr/>
        </p:nvCxnSpPr>
        <p:spPr>
          <a:xfrm flipV="1">
            <a:off x="4211960" y="5157192"/>
            <a:ext cx="504056" cy="28803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 name="Connecteur droit 16"/>
          <p:cNvCxnSpPr/>
          <p:nvPr/>
        </p:nvCxnSpPr>
        <p:spPr>
          <a:xfrm>
            <a:off x="4716016" y="5157192"/>
            <a:ext cx="504056" cy="28803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Connecteur droit 17"/>
          <p:cNvCxnSpPr/>
          <p:nvPr/>
        </p:nvCxnSpPr>
        <p:spPr>
          <a:xfrm flipV="1">
            <a:off x="5220072" y="5157192"/>
            <a:ext cx="504056" cy="28803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9" name="ZoneTexte 18"/>
          <p:cNvSpPr txBox="1"/>
          <p:nvPr/>
        </p:nvSpPr>
        <p:spPr>
          <a:xfrm>
            <a:off x="5652120" y="5013176"/>
            <a:ext cx="576064" cy="307777"/>
          </a:xfrm>
          <a:prstGeom prst="rect">
            <a:avLst/>
          </a:prstGeom>
          <a:noFill/>
        </p:spPr>
        <p:txBody>
          <a:bodyPr wrap="square" rtlCol="0">
            <a:spAutoFit/>
          </a:bodyPr>
          <a:lstStyle/>
          <a:p>
            <a:r>
              <a:rPr lang="en-CA" sz="1400" dirty="0" smtClean="0"/>
              <a:t>NH</a:t>
            </a:r>
            <a:r>
              <a:rPr lang="en-CA" sz="1050" dirty="0" smtClean="0"/>
              <a:t>3</a:t>
            </a:r>
            <a:endParaRPr lang="en-CA" sz="1050" dirty="0"/>
          </a:p>
        </p:txBody>
      </p:sp>
      <p:sp>
        <p:nvSpPr>
          <p:cNvPr id="20" name="ZoneTexte 19"/>
          <p:cNvSpPr txBox="1"/>
          <p:nvPr/>
        </p:nvSpPr>
        <p:spPr>
          <a:xfrm>
            <a:off x="4067944" y="5589240"/>
            <a:ext cx="2520280" cy="646331"/>
          </a:xfrm>
          <a:prstGeom prst="rect">
            <a:avLst/>
          </a:prstGeom>
          <a:noFill/>
        </p:spPr>
        <p:txBody>
          <a:bodyPr wrap="square" rtlCol="0">
            <a:spAutoFit/>
          </a:bodyPr>
          <a:lstStyle/>
          <a:p>
            <a:r>
              <a:rPr lang="en-CA" dirty="0" err="1" smtClean="0"/>
              <a:t>Aminopropane</a:t>
            </a:r>
            <a:endParaRPr lang="en-CA" dirty="0" smtClean="0"/>
          </a:p>
          <a:p>
            <a:r>
              <a:rPr lang="en-CA" dirty="0" err="1" smtClean="0"/>
              <a:t>Propylamine</a:t>
            </a:r>
            <a:endParaRPr lang="en-CA" dirty="0"/>
          </a:p>
        </p:txBody>
      </p:sp>
      <p:cxnSp>
        <p:nvCxnSpPr>
          <p:cNvPr id="21" name="Connecteur droit 20"/>
          <p:cNvCxnSpPr/>
          <p:nvPr/>
        </p:nvCxnSpPr>
        <p:spPr>
          <a:xfrm flipV="1">
            <a:off x="6732240" y="5157192"/>
            <a:ext cx="504056" cy="28803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 name="Connecteur droit 21"/>
          <p:cNvCxnSpPr/>
          <p:nvPr/>
        </p:nvCxnSpPr>
        <p:spPr>
          <a:xfrm>
            <a:off x="7596336" y="5157192"/>
            <a:ext cx="504056" cy="28803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3" name="ZoneTexte 22"/>
          <p:cNvSpPr txBox="1"/>
          <p:nvPr/>
        </p:nvSpPr>
        <p:spPr>
          <a:xfrm>
            <a:off x="7164288" y="5013176"/>
            <a:ext cx="576064" cy="307777"/>
          </a:xfrm>
          <a:prstGeom prst="rect">
            <a:avLst/>
          </a:prstGeom>
          <a:noFill/>
        </p:spPr>
        <p:txBody>
          <a:bodyPr wrap="square" rtlCol="0">
            <a:spAutoFit/>
          </a:bodyPr>
          <a:lstStyle/>
          <a:p>
            <a:r>
              <a:rPr lang="en-CA" sz="1400" dirty="0" smtClean="0"/>
              <a:t>NH</a:t>
            </a:r>
            <a:r>
              <a:rPr lang="en-CA" sz="1050" dirty="0"/>
              <a:t>2</a:t>
            </a:r>
          </a:p>
        </p:txBody>
      </p:sp>
      <p:sp>
        <p:nvSpPr>
          <p:cNvPr id="24" name="ZoneTexte 23"/>
          <p:cNvSpPr txBox="1"/>
          <p:nvPr/>
        </p:nvSpPr>
        <p:spPr>
          <a:xfrm>
            <a:off x="6228184" y="5589240"/>
            <a:ext cx="2592288" cy="646331"/>
          </a:xfrm>
          <a:prstGeom prst="rect">
            <a:avLst/>
          </a:prstGeom>
          <a:noFill/>
        </p:spPr>
        <p:txBody>
          <a:bodyPr wrap="square" rtlCol="0">
            <a:spAutoFit/>
          </a:bodyPr>
          <a:lstStyle/>
          <a:p>
            <a:r>
              <a:rPr lang="en-CA" dirty="0" err="1" smtClean="0"/>
              <a:t>Methylaminomethane</a:t>
            </a:r>
            <a:endParaRPr lang="en-CA" dirty="0" smtClean="0"/>
          </a:p>
          <a:p>
            <a:r>
              <a:rPr lang="en-CA" dirty="0" err="1" smtClean="0"/>
              <a:t>Dimethylamine</a:t>
            </a:r>
            <a:endParaRPr lang="en-CA"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contenu 1"/>
          <p:cNvSpPr>
            <a:spLocks noGrp="1"/>
          </p:cNvSpPr>
          <p:nvPr>
            <p:ph idx="1"/>
          </p:nvPr>
        </p:nvSpPr>
        <p:spPr>
          <a:xfrm>
            <a:off x="457200" y="1481329"/>
            <a:ext cx="8291264" cy="2739760"/>
          </a:xfrm>
        </p:spPr>
        <p:txBody>
          <a:bodyPr>
            <a:normAutofit fontScale="85000" lnSpcReduction="20000"/>
          </a:bodyPr>
          <a:lstStyle/>
          <a:p>
            <a:r>
              <a:rPr lang="en-CA" dirty="0" smtClean="0"/>
              <a:t>Like with alcohols, amines can undergo hydrogen bonding though their N-H bonds are much weaker then O-H bonds. This is why amines have a lower boiling point then alcohols of similar size. </a:t>
            </a:r>
          </a:p>
          <a:p>
            <a:r>
              <a:rPr lang="en-CA" dirty="0" smtClean="0"/>
              <a:t>T</a:t>
            </a:r>
            <a:r>
              <a:rPr lang="en-CA" dirty="0" smtClean="0"/>
              <a:t>he boiling point also depends on which classification the amine is part of. The difference between each of them is typically about 10 to 15 degrees with primary amines being the highest and tertiary amines being the lowest. </a:t>
            </a:r>
            <a:endParaRPr lang="en-CA" dirty="0"/>
          </a:p>
        </p:txBody>
      </p:sp>
      <p:sp>
        <p:nvSpPr>
          <p:cNvPr id="3" name="Titre 2"/>
          <p:cNvSpPr>
            <a:spLocks noGrp="1"/>
          </p:cNvSpPr>
          <p:nvPr>
            <p:ph type="title"/>
          </p:nvPr>
        </p:nvSpPr>
        <p:spPr/>
        <p:txBody>
          <a:bodyPr>
            <a:normAutofit fontScale="90000"/>
          </a:bodyPr>
          <a:lstStyle/>
          <a:p>
            <a:r>
              <a:rPr lang="en-CA" dirty="0" smtClean="0"/>
              <a:t>Hydrogen Bonding and </a:t>
            </a:r>
            <a:r>
              <a:rPr lang="en-CA" dirty="0" smtClean="0"/>
              <a:t>B</a:t>
            </a:r>
            <a:r>
              <a:rPr lang="en-CA" dirty="0" smtClean="0"/>
              <a:t>oiling Points</a:t>
            </a:r>
            <a:endParaRPr lang="en-CA" dirty="0"/>
          </a:p>
        </p:txBody>
      </p:sp>
      <p:sp>
        <p:nvSpPr>
          <p:cNvPr id="4" name="ZoneTexte 3"/>
          <p:cNvSpPr txBox="1"/>
          <p:nvPr/>
        </p:nvSpPr>
        <p:spPr>
          <a:xfrm>
            <a:off x="899592" y="4725144"/>
            <a:ext cx="6048672" cy="923330"/>
          </a:xfrm>
          <a:prstGeom prst="rect">
            <a:avLst/>
          </a:prstGeom>
          <a:noFill/>
        </p:spPr>
        <p:txBody>
          <a:bodyPr wrap="square" rtlCol="0">
            <a:spAutoFit/>
          </a:bodyPr>
          <a:lstStyle/>
          <a:p>
            <a:r>
              <a:rPr lang="en-CA" dirty="0" smtClean="0"/>
              <a:t>Ex: </a:t>
            </a:r>
            <a:r>
              <a:rPr lang="en-CA" dirty="0" err="1"/>
              <a:t>P</a:t>
            </a:r>
            <a:r>
              <a:rPr lang="en-CA" dirty="0" err="1" smtClean="0"/>
              <a:t>ropylamine</a:t>
            </a:r>
            <a:r>
              <a:rPr lang="en-CA" dirty="0" smtClean="0"/>
              <a:t> (primary) boils at 48ºC</a:t>
            </a:r>
          </a:p>
          <a:p>
            <a:r>
              <a:rPr lang="en-CA" dirty="0"/>
              <a:t> </a:t>
            </a:r>
            <a:r>
              <a:rPr lang="en-CA" dirty="0" smtClean="0"/>
              <a:t>     </a:t>
            </a:r>
            <a:r>
              <a:rPr lang="en-CA" dirty="0" err="1"/>
              <a:t>E</a:t>
            </a:r>
            <a:r>
              <a:rPr lang="en-CA" dirty="0" err="1" smtClean="0"/>
              <a:t>thylmethylamine</a:t>
            </a:r>
            <a:r>
              <a:rPr lang="en-CA" dirty="0" smtClean="0"/>
              <a:t> (secondary) boils at 37ºC</a:t>
            </a:r>
          </a:p>
          <a:p>
            <a:r>
              <a:rPr lang="en-CA" dirty="0"/>
              <a:t> </a:t>
            </a:r>
            <a:r>
              <a:rPr lang="en-CA" dirty="0" smtClean="0"/>
              <a:t>     </a:t>
            </a:r>
            <a:r>
              <a:rPr lang="en-CA" dirty="0" err="1" smtClean="0"/>
              <a:t>Trimethylamine</a:t>
            </a:r>
            <a:r>
              <a:rPr lang="en-CA" dirty="0" smtClean="0"/>
              <a:t> (tertiary) boils at 3</a:t>
            </a:r>
            <a:r>
              <a:rPr lang="en-CA" dirty="0"/>
              <a:t>ºC</a:t>
            </a:r>
            <a:r>
              <a:rPr lang="en-CA" dirty="0" smtClean="0"/>
              <a:t> </a:t>
            </a:r>
            <a:endParaRPr lang="en-CA"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contenu 1"/>
          <p:cNvSpPr>
            <a:spLocks noGrp="1"/>
          </p:cNvSpPr>
          <p:nvPr>
            <p:ph idx="1"/>
          </p:nvPr>
        </p:nvSpPr>
        <p:spPr/>
        <p:txBody>
          <a:bodyPr>
            <a:normAutofit fontScale="92500" lnSpcReduction="10000"/>
          </a:bodyPr>
          <a:lstStyle/>
          <a:p>
            <a:r>
              <a:rPr lang="en-CA" dirty="0" smtClean="0"/>
              <a:t>Amines can undergo alkylation reactions where an alkyl group from another compound is transferred a nitrogen atom or other amine.</a:t>
            </a:r>
          </a:p>
          <a:p>
            <a:pPr>
              <a:buNone/>
            </a:pPr>
            <a:endParaRPr lang="en-CA" dirty="0" smtClean="0"/>
          </a:p>
          <a:p>
            <a:pPr>
              <a:buNone/>
            </a:pPr>
            <a:r>
              <a:rPr lang="en-CA" dirty="0" smtClean="0"/>
              <a:t> </a:t>
            </a:r>
            <a:r>
              <a:rPr lang="en-CA" dirty="0" smtClean="0"/>
              <a:t>  C</a:t>
            </a:r>
            <a:r>
              <a:rPr lang="en-CA" sz="1600" dirty="0" smtClean="0"/>
              <a:t>2</a:t>
            </a:r>
            <a:r>
              <a:rPr lang="en-CA" dirty="0" smtClean="0"/>
              <a:t>H</a:t>
            </a:r>
            <a:r>
              <a:rPr lang="en-CA" sz="1400" dirty="0" smtClean="0"/>
              <a:t>5</a:t>
            </a:r>
            <a:r>
              <a:rPr lang="en-CA" dirty="0" smtClean="0"/>
              <a:t>Br   +   NH</a:t>
            </a:r>
            <a:r>
              <a:rPr lang="en-CA" sz="1600" dirty="0" smtClean="0"/>
              <a:t>3</a:t>
            </a:r>
            <a:r>
              <a:rPr lang="en-CA" dirty="0" smtClean="0"/>
              <a:t>        C</a:t>
            </a:r>
            <a:r>
              <a:rPr lang="en-CA" sz="1600" dirty="0" smtClean="0"/>
              <a:t>2</a:t>
            </a:r>
            <a:r>
              <a:rPr lang="en-CA" dirty="0" smtClean="0"/>
              <a:t>H</a:t>
            </a:r>
            <a:r>
              <a:rPr lang="en-CA" sz="1600" dirty="0" smtClean="0"/>
              <a:t>5</a:t>
            </a:r>
            <a:r>
              <a:rPr lang="en-CA" dirty="0" smtClean="0"/>
              <a:t>NH</a:t>
            </a:r>
            <a:r>
              <a:rPr lang="en-CA" sz="1600" dirty="0" smtClean="0"/>
              <a:t>2</a:t>
            </a:r>
            <a:r>
              <a:rPr lang="en-CA" dirty="0" smtClean="0"/>
              <a:t>   +   NH</a:t>
            </a:r>
            <a:r>
              <a:rPr lang="en-CA" sz="1600" dirty="0" smtClean="0"/>
              <a:t>4</a:t>
            </a:r>
            <a:r>
              <a:rPr lang="en-CA" dirty="0" smtClean="0"/>
              <a:t>Br </a:t>
            </a:r>
          </a:p>
          <a:p>
            <a:r>
              <a:rPr lang="en-CA" dirty="0" smtClean="0"/>
              <a:t>Another reaction is </a:t>
            </a:r>
            <a:r>
              <a:rPr lang="en-CA" dirty="0" err="1" smtClean="0"/>
              <a:t>protonation</a:t>
            </a:r>
            <a:r>
              <a:rPr lang="en-CA" dirty="0" smtClean="0"/>
              <a:t>. Because amines are </a:t>
            </a:r>
            <a:r>
              <a:rPr lang="en-CA" dirty="0" err="1" smtClean="0"/>
              <a:t>Brønsted</a:t>
            </a:r>
            <a:r>
              <a:rPr lang="en-CA" dirty="0" smtClean="0"/>
              <a:t> bases, and therefore </a:t>
            </a:r>
            <a:r>
              <a:rPr lang="en-CA" dirty="0" err="1" smtClean="0"/>
              <a:t>nucleophiles</a:t>
            </a:r>
            <a:r>
              <a:rPr lang="en-CA" dirty="0" smtClean="0"/>
              <a:t>, they can be mixed with an acid and exchange the nitrogen’s </a:t>
            </a:r>
            <a:r>
              <a:rPr lang="en-CA" dirty="0" err="1" smtClean="0"/>
              <a:t>unbonded</a:t>
            </a:r>
            <a:r>
              <a:rPr lang="en-CA" dirty="0" smtClean="0"/>
              <a:t> electrons for a hydrogen atom.</a:t>
            </a:r>
          </a:p>
          <a:p>
            <a:pPr>
              <a:buNone/>
            </a:pPr>
            <a:endParaRPr lang="en-CA" dirty="0" smtClean="0"/>
          </a:p>
          <a:p>
            <a:pPr>
              <a:buNone/>
            </a:pPr>
            <a:r>
              <a:rPr lang="en-CA" dirty="0" smtClean="0"/>
              <a:t> </a:t>
            </a:r>
            <a:r>
              <a:rPr lang="en-CA" dirty="0" smtClean="0"/>
              <a:t> C</a:t>
            </a:r>
            <a:r>
              <a:rPr lang="en-CA" sz="1400" dirty="0" smtClean="0"/>
              <a:t>2</a:t>
            </a:r>
            <a:r>
              <a:rPr lang="en-CA" dirty="0" smtClean="0"/>
              <a:t>H</a:t>
            </a:r>
            <a:r>
              <a:rPr lang="en-CA" sz="1400" dirty="0" smtClean="0"/>
              <a:t>5</a:t>
            </a:r>
            <a:r>
              <a:rPr lang="en-CA" dirty="0" smtClean="0"/>
              <a:t>NHCH</a:t>
            </a:r>
            <a:r>
              <a:rPr lang="en-CA" sz="1400" dirty="0" smtClean="0"/>
              <a:t>3</a:t>
            </a:r>
            <a:r>
              <a:rPr lang="en-CA" dirty="0" smtClean="0"/>
              <a:t> + H</a:t>
            </a:r>
            <a:r>
              <a:rPr lang="en-CA" sz="1400" dirty="0" smtClean="0"/>
              <a:t>2</a:t>
            </a:r>
            <a:r>
              <a:rPr lang="en-CA" dirty="0" smtClean="0"/>
              <a:t>O        C</a:t>
            </a:r>
            <a:r>
              <a:rPr lang="en-CA" sz="1400" dirty="0" smtClean="0"/>
              <a:t>2</a:t>
            </a:r>
            <a:r>
              <a:rPr lang="en-CA" dirty="0" smtClean="0"/>
              <a:t>H</a:t>
            </a:r>
            <a:r>
              <a:rPr lang="en-CA" sz="1400" dirty="0" smtClean="0"/>
              <a:t>5</a:t>
            </a:r>
            <a:r>
              <a:rPr lang="en-CA" dirty="0" smtClean="0"/>
              <a:t>NH</a:t>
            </a:r>
            <a:r>
              <a:rPr lang="en-CA" sz="1600" dirty="0" smtClean="0"/>
              <a:t>2</a:t>
            </a:r>
            <a:r>
              <a:rPr lang="en-CA" dirty="0" smtClean="0"/>
              <a:t>CH</a:t>
            </a:r>
            <a:r>
              <a:rPr lang="en-CA" sz="1600" dirty="0" smtClean="0"/>
              <a:t>3</a:t>
            </a:r>
            <a:r>
              <a:rPr lang="en-CA" dirty="0" smtClean="0"/>
              <a:t> + OH </a:t>
            </a:r>
            <a:endParaRPr lang="en-CA" dirty="0"/>
          </a:p>
        </p:txBody>
      </p:sp>
      <p:sp>
        <p:nvSpPr>
          <p:cNvPr id="3" name="Titre 2"/>
          <p:cNvSpPr>
            <a:spLocks noGrp="1"/>
          </p:cNvSpPr>
          <p:nvPr>
            <p:ph type="title"/>
          </p:nvPr>
        </p:nvSpPr>
        <p:spPr/>
        <p:txBody>
          <a:bodyPr/>
          <a:lstStyle/>
          <a:p>
            <a:r>
              <a:rPr lang="en-CA" dirty="0" smtClean="0"/>
              <a:t>Reactions Involving Amines</a:t>
            </a:r>
            <a:endParaRPr lang="en-CA" dirty="0"/>
          </a:p>
        </p:txBody>
      </p:sp>
      <p:cxnSp>
        <p:nvCxnSpPr>
          <p:cNvPr id="5" name="Connecteur droit avec flèche 4"/>
          <p:cNvCxnSpPr/>
          <p:nvPr/>
        </p:nvCxnSpPr>
        <p:spPr>
          <a:xfrm>
            <a:off x="3491880" y="3140968"/>
            <a:ext cx="576064" cy="0"/>
          </a:xfrm>
          <a:prstGeom prst="straightConnector1">
            <a:avLst/>
          </a:prstGeom>
          <a:ln w="19050" cmpd="sng">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6" name="Connecteur droit avec flèche 5"/>
          <p:cNvCxnSpPr/>
          <p:nvPr/>
        </p:nvCxnSpPr>
        <p:spPr>
          <a:xfrm>
            <a:off x="3707904" y="5661248"/>
            <a:ext cx="576064" cy="0"/>
          </a:xfrm>
          <a:prstGeom prst="straightConnector1">
            <a:avLst/>
          </a:prstGeom>
          <a:ln w="19050" cmpd="sng">
            <a:solidFill>
              <a:schemeClr val="tx1"/>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contenu 1"/>
          <p:cNvSpPr>
            <a:spLocks noGrp="1"/>
          </p:cNvSpPr>
          <p:nvPr>
            <p:ph idx="1"/>
          </p:nvPr>
        </p:nvSpPr>
        <p:spPr/>
        <p:txBody>
          <a:bodyPr>
            <a:normAutofit fontScale="85000" lnSpcReduction="20000"/>
          </a:bodyPr>
          <a:lstStyle/>
          <a:p>
            <a:r>
              <a:rPr lang="en-CA" dirty="0" smtClean="0"/>
              <a:t>Used to identify what type of classification a specific amine is in. </a:t>
            </a:r>
          </a:p>
          <a:p>
            <a:r>
              <a:rPr lang="en-CA" dirty="0" smtClean="0"/>
              <a:t>Involves adding </a:t>
            </a:r>
            <a:r>
              <a:rPr lang="en-CA" dirty="0" err="1" smtClean="0"/>
              <a:t>benzenesulfonyl</a:t>
            </a:r>
            <a:r>
              <a:rPr lang="en-CA" dirty="0" smtClean="0"/>
              <a:t> </a:t>
            </a:r>
            <a:r>
              <a:rPr lang="en-CA" dirty="0" smtClean="0"/>
              <a:t>chloride to a 10% sodium hydroxide solution. Then adding the amine to be tested.  </a:t>
            </a:r>
          </a:p>
          <a:p>
            <a:r>
              <a:rPr lang="en-CA" dirty="0" smtClean="0"/>
              <a:t>If a precipitate forms, then its either a primary or secondary amine, but if there is no reaction, then it is a tertiary amine. </a:t>
            </a:r>
          </a:p>
          <a:p>
            <a:r>
              <a:rPr lang="en-CA" dirty="0" smtClean="0"/>
              <a:t>To identify whether its a primary or secondary amine. The previous steps must be followed. After that, poor out as much of the 10% sodium hydroxide solution as possible then add pure sodium hydroxide. </a:t>
            </a:r>
          </a:p>
          <a:p>
            <a:r>
              <a:rPr lang="en-CA" dirty="0" smtClean="0"/>
              <a:t>If the precipitate disappears, then it is a primary amine, if not then it is a secondary amine.</a:t>
            </a:r>
            <a:endParaRPr lang="en-CA" dirty="0"/>
          </a:p>
        </p:txBody>
      </p:sp>
      <p:sp>
        <p:nvSpPr>
          <p:cNvPr id="3" name="Titre 2"/>
          <p:cNvSpPr>
            <a:spLocks noGrp="1"/>
          </p:cNvSpPr>
          <p:nvPr>
            <p:ph type="title"/>
          </p:nvPr>
        </p:nvSpPr>
        <p:spPr/>
        <p:txBody>
          <a:bodyPr/>
          <a:lstStyle/>
          <a:p>
            <a:r>
              <a:rPr lang="en-CA" dirty="0" err="1" smtClean="0"/>
              <a:t>Hinsburg</a:t>
            </a:r>
            <a:r>
              <a:rPr lang="en-CA" dirty="0" smtClean="0"/>
              <a:t> Test</a:t>
            </a:r>
            <a:endParaRPr lang="en-CA"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contenu 1"/>
          <p:cNvSpPr>
            <a:spLocks noGrp="1"/>
          </p:cNvSpPr>
          <p:nvPr>
            <p:ph idx="1"/>
          </p:nvPr>
        </p:nvSpPr>
        <p:spPr/>
        <p:txBody>
          <a:bodyPr>
            <a:normAutofit lnSpcReduction="10000"/>
          </a:bodyPr>
          <a:lstStyle/>
          <a:p>
            <a:r>
              <a:rPr lang="en-CA" dirty="0" err="1" smtClean="0"/>
              <a:t>Putrescine</a:t>
            </a:r>
            <a:endParaRPr lang="en-CA" dirty="0" smtClean="0"/>
          </a:p>
          <a:p>
            <a:r>
              <a:rPr lang="en-CA" dirty="0" err="1" smtClean="0"/>
              <a:t>Cadaverine</a:t>
            </a:r>
            <a:endParaRPr lang="en-CA" dirty="0" smtClean="0"/>
          </a:p>
          <a:p>
            <a:r>
              <a:rPr lang="en-CA" dirty="0" err="1" smtClean="0"/>
              <a:t>Skatole</a:t>
            </a:r>
            <a:endParaRPr lang="en-CA" dirty="0" smtClean="0"/>
          </a:p>
          <a:p>
            <a:r>
              <a:rPr lang="en-CA" dirty="0" smtClean="0"/>
              <a:t>Dopamine</a:t>
            </a:r>
          </a:p>
          <a:p>
            <a:r>
              <a:rPr lang="en-CA" dirty="0" err="1" smtClean="0"/>
              <a:t>Norepinephrine</a:t>
            </a:r>
            <a:endParaRPr lang="en-CA" dirty="0" smtClean="0"/>
          </a:p>
          <a:p>
            <a:r>
              <a:rPr lang="en-CA" dirty="0" smtClean="0"/>
              <a:t>Epinephrine</a:t>
            </a:r>
          </a:p>
          <a:p>
            <a:r>
              <a:rPr lang="en-CA" dirty="0" smtClean="0"/>
              <a:t>Benzedrine</a:t>
            </a:r>
          </a:p>
          <a:p>
            <a:r>
              <a:rPr lang="en-CA" dirty="0" smtClean="0"/>
              <a:t>Mescaline</a:t>
            </a:r>
          </a:p>
          <a:p>
            <a:r>
              <a:rPr lang="en-CA" dirty="0" smtClean="0"/>
              <a:t>Pyridine</a:t>
            </a:r>
          </a:p>
          <a:p>
            <a:r>
              <a:rPr lang="en-CA" dirty="0" smtClean="0"/>
              <a:t>Aniline</a:t>
            </a:r>
            <a:endParaRPr lang="en-CA" dirty="0"/>
          </a:p>
        </p:txBody>
      </p:sp>
      <p:sp>
        <p:nvSpPr>
          <p:cNvPr id="3" name="Titre 2"/>
          <p:cNvSpPr>
            <a:spLocks noGrp="1"/>
          </p:cNvSpPr>
          <p:nvPr>
            <p:ph type="title"/>
          </p:nvPr>
        </p:nvSpPr>
        <p:spPr/>
        <p:txBody>
          <a:bodyPr/>
          <a:lstStyle/>
          <a:p>
            <a:r>
              <a:rPr lang="en-CA" dirty="0" smtClean="0"/>
              <a:t>Examples of Chemicals</a:t>
            </a:r>
            <a:endParaRPr lang="en-CA" dirty="0"/>
          </a:p>
        </p:txBody>
      </p:sp>
      <p:pic>
        <p:nvPicPr>
          <p:cNvPr id="4098" name="Picture 2" descr="Dopamine, C8H11NO2. Click for 3D VRML structure."/>
          <p:cNvPicPr>
            <a:picLocks noChangeAspect="1" noChangeArrowheads="1"/>
          </p:cNvPicPr>
          <p:nvPr/>
        </p:nvPicPr>
        <p:blipFill>
          <a:blip r:embed="rId2" cstate="print"/>
          <a:srcRect/>
          <a:stretch>
            <a:fillRect/>
          </a:stretch>
        </p:blipFill>
        <p:spPr bwMode="auto">
          <a:xfrm>
            <a:off x="5292080" y="2780928"/>
            <a:ext cx="1397543" cy="550037"/>
          </a:xfrm>
          <a:prstGeom prst="rect">
            <a:avLst/>
          </a:prstGeom>
          <a:noFill/>
        </p:spPr>
      </p:pic>
      <p:pic>
        <p:nvPicPr>
          <p:cNvPr id="5" name="Image 4" descr="File:Skatole structure.svg"/>
          <p:cNvPicPr/>
          <p:nvPr/>
        </p:nvPicPr>
        <p:blipFill>
          <a:blip r:embed="rId3" cstate="print"/>
          <a:srcRect/>
          <a:stretch>
            <a:fillRect/>
          </a:stretch>
        </p:blipFill>
        <p:spPr bwMode="auto">
          <a:xfrm>
            <a:off x="6876256" y="2204864"/>
            <a:ext cx="857250" cy="714375"/>
          </a:xfrm>
          <a:prstGeom prst="rect">
            <a:avLst/>
          </a:prstGeom>
          <a:noFill/>
          <a:ln w="9525">
            <a:noFill/>
            <a:miter lim="800000"/>
            <a:headEnd/>
            <a:tailEnd/>
          </a:ln>
        </p:spPr>
      </p:pic>
      <p:pic>
        <p:nvPicPr>
          <p:cNvPr id="4100" name="Picture 4" descr="Norepinephrine, C8H11NO3. Click for 3D VRML structure."/>
          <p:cNvPicPr>
            <a:picLocks noChangeAspect="1" noChangeArrowheads="1"/>
          </p:cNvPicPr>
          <p:nvPr/>
        </p:nvPicPr>
        <p:blipFill>
          <a:blip r:embed="rId4" cstate="print"/>
          <a:srcRect/>
          <a:stretch>
            <a:fillRect/>
          </a:stretch>
        </p:blipFill>
        <p:spPr bwMode="auto">
          <a:xfrm>
            <a:off x="6876256" y="2996952"/>
            <a:ext cx="1435621" cy="795646"/>
          </a:xfrm>
          <a:prstGeom prst="rect">
            <a:avLst/>
          </a:prstGeom>
          <a:noFill/>
        </p:spPr>
      </p:pic>
      <p:pic>
        <p:nvPicPr>
          <p:cNvPr id="4102" name="Picture 6" descr="Epinephrine,C9H13NO3. Click for 3D VRML structure."/>
          <p:cNvPicPr>
            <a:picLocks noChangeAspect="1" noChangeArrowheads="1"/>
          </p:cNvPicPr>
          <p:nvPr/>
        </p:nvPicPr>
        <p:blipFill>
          <a:blip r:embed="rId5" cstate="print"/>
          <a:srcRect/>
          <a:stretch>
            <a:fillRect/>
          </a:stretch>
        </p:blipFill>
        <p:spPr bwMode="auto">
          <a:xfrm>
            <a:off x="5292080" y="3573016"/>
            <a:ext cx="1368152" cy="715171"/>
          </a:xfrm>
          <a:prstGeom prst="rect">
            <a:avLst/>
          </a:prstGeom>
          <a:noFill/>
        </p:spPr>
      </p:pic>
      <p:pic>
        <p:nvPicPr>
          <p:cNvPr id="8" name="Image 7" descr="Amphetamine structure"/>
          <p:cNvPicPr/>
          <p:nvPr/>
        </p:nvPicPr>
        <p:blipFill>
          <a:blip r:embed="rId6" cstate="print"/>
          <a:srcRect/>
          <a:stretch>
            <a:fillRect/>
          </a:stretch>
        </p:blipFill>
        <p:spPr bwMode="auto">
          <a:xfrm>
            <a:off x="6948264" y="4221088"/>
            <a:ext cx="1136711" cy="523875"/>
          </a:xfrm>
          <a:prstGeom prst="rect">
            <a:avLst/>
          </a:prstGeom>
          <a:noFill/>
          <a:ln w="9525">
            <a:noFill/>
            <a:miter lim="800000"/>
            <a:headEnd/>
            <a:tailEnd/>
          </a:ln>
        </p:spPr>
      </p:pic>
      <p:pic>
        <p:nvPicPr>
          <p:cNvPr id="9" name="Image 8" descr="Mescaline structure"/>
          <p:cNvPicPr/>
          <p:nvPr/>
        </p:nvPicPr>
        <p:blipFill>
          <a:blip r:embed="rId7" cstate="print"/>
          <a:srcRect/>
          <a:stretch>
            <a:fillRect/>
          </a:stretch>
        </p:blipFill>
        <p:spPr bwMode="auto">
          <a:xfrm>
            <a:off x="5364088" y="4725144"/>
            <a:ext cx="1279014" cy="631293"/>
          </a:xfrm>
          <a:prstGeom prst="rect">
            <a:avLst/>
          </a:prstGeom>
          <a:noFill/>
          <a:ln w="9525">
            <a:noFill/>
            <a:miter lim="800000"/>
            <a:headEnd/>
            <a:tailEnd/>
          </a:ln>
        </p:spPr>
      </p:pic>
      <p:pic>
        <p:nvPicPr>
          <p:cNvPr id="10" name="Image 9" descr="Pyridine image"/>
          <p:cNvPicPr/>
          <p:nvPr/>
        </p:nvPicPr>
        <p:blipFill>
          <a:blip r:embed="rId8" cstate="print"/>
          <a:srcRect/>
          <a:stretch>
            <a:fillRect/>
          </a:stretch>
        </p:blipFill>
        <p:spPr bwMode="auto">
          <a:xfrm>
            <a:off x="7164288" y="5013176"/>
            <a:ext cx="657225" cy="657225"/>
          </a:xfrm>
          <a:prstGeom prst="rect">
            <a:avLst/>
          </a:prstGeom>
          <a:noFill/>
          <a:ln w="9525">
            <a:noFill/>
            <a:miter lim="800000"/>
            <a:headEnd/>
            <a:tailEnd/>
          </a:ln>
        </p:spPr>
      </p:pic>
      <p:pic>
        <p:nvPicPr>
          <p:cNvPr id="11" name="Image 10" descr="File:Cadaverine-2D-skeletal.png"/>
          <p:cNvPicPr/>
          <p:nvPr/>
        </p:nvPicPr>
        <p:blipFill>
          <a:blip r:embed="rId9" cstate="print"/>
          <a:srcRect/>
          <a:stretch>
            <a:fillRect/>
          </a:stretch>
        </p:blipFill>
        <p:spPr bwMode="auto">
          <a:xfrm>
            <a:off x="4932040" y="1916832"/>
            <a:ext cx="2146608" cy="440606"/>
          </a:xfrm>
          <a:prstGeom prst="rect">
            <a:avLst/>
          </a:prstGeom>
          <a:noFill/>
          <a:ln w="9525">
            <a:noFill/>
            <a:miter lim="800000"/>
            <a:headEnd/>
            <a:tailEnd/>
          </a:ln>
        </p:spPr>
      </p:pic>
      <p:pic>
        <p:nvPicPr>
          <p:cNvPr id="12" name="Image 11" descr="Putrescine or diaminobutane is an organic compound related to cadaverine."/>
          <p:cNvPicPr/>
          <p:nvPr/>
        </p:nvPicPr>
        <p:blipFill>
          <a:blip r:embed="rId10" cstate="print"/>
          <a:srcRect/>
          <a:stretch>
            <a:fillRect/>
          </a:stretch>
        </p:blipFill>
        <p:spPr bwMode="auto">
          <a:xfrm>
            <a:off x="6228184" y="1412776"/>
            <a:ext cx="1819817" cy="447675"/>
          </a:xfrm>
          <a:prstGeom prst="rect">
            <a:avLst/>
          </a:prstGeom>
          <a:noFill/>
          <a:ln w="9525">
            <a:noFill/>
            <a:miter lim="800000"/>
            <a:headEnd/>
            <a:tailEnd/>
          </a:ln>
        </p:spPr>
      </p:pic>
      <p:sp>
        <p:nvSpPr>
          <p:cNvPr id="13" name="ZoneTexte 12"/>
          <p:cNvSpPr txBox="1"/>
          <p:nvPr/>
        </p:nvSpPr>
        <p:spPr>
          <a:xfrm>
            <a:off x="7668344" y="5301208"/>
            <a:ext cx="936104" cy="215444"/>
          </a:xfrm>
          <a:prstGeom prst="rect">
            <a:avLst/>
          </a:prstGeom>
          <a:noFill/>
        </p:spPr>
        <p:txBody>
          <a:bodyPr wrap="square" rtlCol="0">
            <a:spAutoFit/>
          </a:bodyPr>
          <a:lstStyle/>
          <a:p>
            <a:r>
              <a:rPr lang="en-CA" sz="800" dirty="0" smtClean="0"/>
              <a:t>bmrb.wisc.edu</a:t>
            </a:r>
            <a:endParaRPr lang="en-CA" sz="800" dirty="0"/>
          </a:p>
        </p:txBody>
      </p:sp>
      <p:sp>
        <p:nvSpPr>
          <p:cNvPr id="14" name="ZoneTexte 13"/>
          <p:cNvSpPr txBox="1"/>
          <p:nvPr/>
        </p:nvSpPr>
        <p:spPr>
          <a:xfrm>
            <a:off x="6228184" y="5013176"/>
            <a:ext cx="1296144" cy="215444"/>
          </a:xfrm>
          <a:prstGeom prst="rect">
            <a:avLst/>
          </a:prstGeom>
          <a:noFill/>
        </p:spPr>
        <p:txBody>
          <a:bodyPr wrap="square" rtlCol="0">
            <a:spAutoFit/>
          </a:bodyPr>
          <a:lstStyle/>
          <a:p>
            <a:r>
              <a:rPr lang="en-CA" sz="800" dirty="0"/>
              <a:t>erowid.org</a:t>
            </a:r>
          </a:p>
        </p:txBody>
      </p:sp>
      <p:sp>
        <p:nvSpPr>
          <p:cNvPr id="15" name="ZoneTexte 14"/>
          <p:cNvSpPr txBox="1"/>
          <p:nvPr/>
        </p:nvSpPr>
        <p:spPr>
          <a:xfrm>
            <a:off x="7740352" y="4509120"/>
            <a:ext cx="1296144" cy="215444"/>
          </a:xfrm>
          <a:prstGeom prst="rect">
            <a:avLst/>
          </a:prstGeom>
          <a:noFill/>
        </p:spPr>
        <p:txBody>
          <a:bodyPr wrap="square" rtlCol="0">
            <a:spAutoFit/>
          </a:bodyPr>
          <a:lstStyle/>
          <a:p>
            <a:r>
              <a:rPr lang="en-CA" sz="800" dirty="0"/>
              <a:t>erowid.org</a:t>
            </a:r>
          </a:p>
        </p:txBody>
      </p:sp>
      <p:sp>
        <p:nvSpPr>
          <p:cNvPr id="16" name="ZoneTexte 15"/>
          <p:cNvSpPr txBox="1"/>
          <p:nvPr/>
        </p:nvSpPr>
        <p:spPr>
          <a:xfrm>
            <a:off x="6300192" y="4005064"/>
            <a:ext cx="1440160" cy="215444"/>
          </a:xfrm>
          <a:prstGeom prst="rect">
            <a:avLst/>
          </a:prstGeom>
          <a:noFill/>
        </p:spPr>
        <p:txBody>
          <a:bodyPr wrap="square" rtlCol="0">
            <a:spAutoFit/>
          </a:bodyPr>
          <a:lstStyle/>
          <a:p>
            <a:r>
              <a:rPr lang="en-CA" sz="800" dirty="0"/>
              <a:t>chm.bris.ac.uk</a:t>
            </a:r>
          </a:p>
        </p:txBody>
      </p:sp>
      <p:sp>
        <p:nvSpPr>
          <p:cNvPr id="17" name="ZoneTexte 16"/>
          <p:cNvSpPr txBox="1"/>
          <p:nvPr/>
        </p:nvSpPr>
        <p:spPr>
          <a:xfrm>
            <a:off x="7596336" y="3501008"/>
            <a:ext cx="1440160" cy="215444"/>
          </a:xfrm>
          <a:prstGeom prst="rect">
            <a:avLst/>
          </a:prstGeom>
          <a:noFill/>
        </p:spPr>
        <p:txBody>
          <a:bodyPr wrap="square" rtlCol="0">
            <a:spAutoFit/>
          </a:bodyPr>
          <a:lstStyle/>
          <a:p>
            <a:r>
              <a:rPr lang="en-CA" sz="800" dirty="0"/>
              <a:t>chm.bris.ac.uk</a:t>
            </a:r>
          </a:p>
        </p:txBody>
      </p:sp>
      <p:sp>
        <p:nvSpPr>
          <p:cNvPr id="18" name="ZoneTexte 17"/>
          <p:cNvSpPr txBox="1"/>
          <p:nvPr/>
        </p:nvSpPr>
        <p:spPr>
          <a:xfrm>
            <a:off x="6084168" y="2996952"/>
            <a:ext cx="1440160" cy="215444"/>
          </a:xfrm>
          <a:prstGeom prst="rect">
            <a:avLst/>
          </a:prstGeom>
          <a:noFill/>
        </p:spPr>
        <p:txBody>
          <a:bodyPr wrap="square" rtlCol="0">
            <a:spAutoFit/>
          </a:bodyPr>
          <a:lstStyle/>
          <a:p>
            <a:r>
              <a:rPr lang="en-CA" sz="800" dirty="0"/>
              <a:t>chm.bris.ac.uk</a:t>
            </a:r>
          </a:p>
        </p:txBody>
      </p:sp>
      <p:sp>
        <p:nvSpPr>
          <p:cNvPr id="19" name="ZoneTexte 18"/>
          <p:cNvSpPr txBox="1"/>
          <p:nvPr/>
        </p:nvSpPr>
        <p:spPr>
          <a:xfrm>
            <a:off x="7596336" y="2636912"/>
            <a:ext cx="1368152" cy="215444"/>
          </a:xfrm>
          <a:prstGeom prst="rect">
            <a:avLst/>
          </a:prstGeom>
          <a:noFill/>
        </p:spPr>
        <p:txBody>
          <a:bodyPr wrap="square" rtlCol="0">
            <a:spAutoFit/>
          </a:bodyPr>
          <a:lstStyle/>
          <a:p>
            <a:r>
              <a:rPr lang="en-CA" sz="800" dirty="0"/>
              <a:t>Chemistry.about.com</a:t>
            </a:r>
          </a:p>
        </p:txBody>
      </p:sp>
      <p:sp>
        <p:nvSpPr>
          <p:cNvPr id="20" name="ZoneTexte 19"/>
          <p:cNvSpPr txBox="1"/>
          <p:nvPr/>
        </p:nvSpPr>
        <p:spPr>
          <a:xfrm>
            <a:off x="5364088" y="2204864"/>
            <a:ext cx="1368152" cy="215444"/>
          </a:xfrm>
          <a:prstGeom prst="rect">
            <a:avLst/>
          </a:prstGeom>
          <a:noFill/>
        </p:spPr>
        <p:txBody>
          <a:bodyPr wrap="square" rtlCol="0">
            <a:spAutoFit/>
          </a:bodyPr>
          <a:lstStyle/>
          <a:p>
            <a:r>
              <a:rPr lang="en-CA" sz="800" dirty="0"/>
              <a:t>Chemistry.about.com</a:t>
            </a:r>
          </a:p>
        </p:txBody>
      </p:sp>
      <p:sp>
        <p:nvSpPr>
          <p:cNvPr id="21" name="ZoneTexte 20"/>
          <p:cNvSpPr txBox="1"/>
          <p:nvPr/>
        </p:nvSpPr>
        <p:spPr>
          <a:xfrm>
            <a:off x="7596336" y="1772816"/>
            <a:ext cx="1368152" cy="215444"/>
          </a:xfrm>
          <a:prstGeom prst="rect">
            <a:avLst/>
          </a:prstGeom>
          <a:noFill/>
        </p:spPr>
        <p:txBody>
          <a:bodyPr wrap="square" rtlCol="0">
            <a:spAutoFit/>
          </a:bodyPr>
          <a:lstStyle/>
          <a:p>
            <a:r>
              <a:rPr lang="en-CA" sz="800" dirty="0"/>
              <a:t>Chemistry.about.com</a:t>
            </a:r>
          </a:p>
        </p:txBody>
      </p:sp>
      <p:pic>
        <p:nvPicPr>
          <p:cNvPr id="22" name="Image 21" descr="This is the chemical structure of aniline."/>
          <p:cNvPicPr/>
          <p:nvPr/>
        </p:nvPicPr>
        <p:blipFill>
          <a:blip r:embed="rId11" cstate="print"/>
          <a:srcRect/>
          <a:stretch>
            <a:fillRect/>
          </a:stretch>
        </p:blipFill>
        <p:spPr bwMode="auto">
          <a:xfrm>
            <a:off x="5796136" y="5301208"/>
            <a:ext cx="504056" cy="685800"/>
          </a:xfrm>
          <a:prstGeom prst="rect">
            <a:avLst/>
          </a:prstGeom>
          <a:noFill/>
          <a:ln w="9525">
            <a:noFill/>
            <a:miter lim="800000"/>
            <a:headEnd/>
            <a:tailEnd/>
          </a:ln>
        </p:spPr>
      </p:pic>
      <p:sp>
        <p:nvSpPr>
          <p:cNvPr id="23" name="ZoneTexte 22"/>
          <p:cNvSpPr txBox="1"/>
          <p:nvPr/>
        </p:nvSpPr>
        <p:spPr>
          <a:xfrm>
            <a:off x="6228184" y="5733256"/>
            <a:ext cx="1368152" cy="215444"/>
          </a:xfrm>
          <a:prstGeom prst="rect">
            <a:avLst/>
          </a:prstGeom>
          <a:noFill/>
        </p:spPr>
        <p:txBody>
          <a:bodyPr wrap="square" rtlCol="0">
            <a:spAutoFit/>
          </a:bodyPr>
          <a:lstStyle/>
          <a:p>
            <a:r>
              <a:rPr lang="en-CA" sz="800" dirty="0"/>
              <a:t>Chemistry.about.com</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contenu 1"/>
          <p:cNvSpPr>
            <a:spLocks noGrp="1"/>
          </p:cNvSpPr>
          <p:nvPr>
            <p:ph idx="1"/>
          </p:nvPr>
        </p:nvSpPr>
        <p:spPr/>
        <p:txBody>
          <a:bodyPr/>
          <a:lstStyle/>
          <a:p>
            <a:r>
              <a:rPr lang="en-CA" dirty="0" smtClean="0"/>
              <a:t>Everyday uses of amines involve: perfumes, medicine, herbicide, dyes, varnishes, and water repellant. </a:t>
            </a:r>
            <a:endParaRPr lang="en-CA" dirty="0"/>
          </a:p>
        </p:txBody>
      </p:sp>
      <p:sp>
        <p:nvSpPr>
          <p:cNvPr id="3" name="Titre 2"/>
          <p:cNvSpPr>
            <a:spLocks noGrp="1"/>
          </p:cNvSpPr>
          <p:nvPr>
            <p:ph type="title"/>
          </p:nvPr>
        </p:nvSpPr>
        <p:spPr/>
        <p:txBody>
          <a:bodyPr/>
          <a:lstStyle/>
          <a:p>
            <a:r>
              <a:rPr lang="en-CA" dirty="0" smtClean="0"/>
              <a:t>Every Day Uses</a:t>
            </a:r>
            <a:endParaRPr lang="en-CA" dirty="0"/>
          </a:p>
        </p:txBody>
      </p:sp>
      <p:pic>
        <p:nvPicPr>
          <p:cNvPr id="1026" name="Picture 2" descr="perfume-inset.jpg"/>
          <p:cNvPicPr>
            <a:picLocks noChangeAspect="1" noChangeArrowheads="1"/>
          </p:cNvPicPr>
          <p:nvPr/>
        </p:nvPicPr>
        <p:blipFill>
          <a:blip r:embed="rId2" cstate="print"/>
          <a:srcRect/>
          <a:stretch>
            <a:fillRect/>
          </a:stretch>
        </p:blipFill>
        <p:spPr bwMode="auto">
          <a:xfrm>
            <a:off x="899592" y="2924944"/>
            <a:ext cx="3048000" cy="3048001"/>
          </a:xfrm>
          <a:prstGeom prst="rect">
            <a:avLst/>
          </a:prstGeom>
          <a:noFill/>
        </p:spPr>
      </p:pic>
      <p:pic>
        <p:nvPicPr>
          <p:cNvPr id="1028" name="Picture 4" descr="http://apps.co.marion.or.us/imagegallery/photogallery/photo00001651/Herbicide_%20Container.jpg"/>
          <p:cNvPicPr>
            <a:picLocks noChangeAspect="1" noChangeArrowheads="1"/>
          </p:cNvPicPr>
          <p:nvPr/>
        </p:nvPicPr>
        <p:blipFill>
          <a:blip r:embed="rId3" cstate="print"/>
          <a:srcRect/>
          <a:stretch>
            <a:fillRect/>
          </a:stretch>
        </p:blipFill>
        <p:spPr bwMode="auto">
          <a:xfrm>
            <a:off x="3995936" y="3573016"/>
            <a:ext cx="1764197" cy="2352262"/>
          </a:xfrm>
          <a:prstGeom prst="rect">
            <a:avLst/>
          </a:prstGeom>
          <a:noFill/>
        </p:spPr>
      </p:pic>
      <p:pic>
        <p:nvPicPr>
          <p:cNvPr id="1030" name="Picture 6" descr="liquitex_varnishes_lg.gif"/>
          <p:cNvPicPr>
            <a:picLocks noChangeAspect="1" noChangeArrowheads="1"/>
          </p:cNvPicPr>
          <p:nvPr/>
        </p:nvPicPr>
        <p:blipFill>
          <a:blip r:embed="rId4" cstate="print"/>
          <a:srcRect/>
          <a:stretch>
            <a:fillRect/>
          </a:stretch>
        </p:blipFill>
        <p:spPr bwMode="auto">
          <a:xfrm>
            <a:off x="6012160" y="3573016"/>
            <a:ext cx="2389584" cy="2564907"/>
          </a:xfrm>
          <a:prstGeom prst="rect">
            <a:avLst/>
          </a:prstGeom>
          <a:noFill/>
        </p:spPr>
      </p:pic>
      <p:sp>
        <p:nvSpPr>
          <p:cNvPr id="7" name="ZoneTexte 6"/>
          <p:cNvSpPr txBox="1"/>
          <p:nvPr/>
        </p:nvSpPr>
        <p:spPr>
          <a:xfrm>
            <a:off x="2771800" y="5949280"/>
            <a:ext cx="1656184" cy="215444"/>
          </a:xfrm>
          <a:prstGeom prst="rect">
            <a:avLst/>
          </a:prstGeom>
          <a:noFill/>
        </p:spPr>
        <p:txBody>
          <a:bodyPr wrap="square" rtlCol="0">
            <a:spAutoFit/>
          </a:bodyPr>
          <a:lstStyle/>
          <a:p>
            <a:r>
              <a:rPr lang="en-CA" sz="800" dirty="0" smtClean="0"/>
              <a:t>More.ca</a:t>
            </a:r>
            <a:endParaRPr lang="en-CA" sz="800" dirty="0"/>
          </a:p>
        </p:txBody>
      </p:sp>
      <p:sp>
        <p:nvSpPr>
          <p:cNvPr id="8" name="ZoneTexte 7"/>
          <p:cNvSpPr txBox="1"/>
          <p:nvPr/>
        </p:nvSpPr>
        <p:spPr>
          <a:xfrm>
            <a:off x="4355976" y="5949280"/>
            <a:ext cx="1296144" cy="215444"/>
          </a:xfrm>
          <a:prstGeom prst="rect">
            <a:avLst/>
          </a:prstGeom>
          <a:noFill/>
        </p:spPr>
        <p:txBody>
          <a:bodyPr wrap="square" rtlCol="0">
            <a:spAutoFit/>
          </a:bodyPr>
          <a:lstStyle/>
          <a:p>
            <a:r>
              <a:rPr lang="en-CA" sz="800" dirty="0" smtClean="0"/>
              <a:t>apps.co.marion.or.us</a:t>
            </a:r>
            <a:endParaRPr lang="en-CA" sz="800" dirty="0"/>
          </a:p>
        </p:txBody>
      </p:sp>
      <p:sp>
        <p:nvSpPr>
          <p:cNvPr id="9" name="ZoneTexte 8"/>
          <p:cNvSpPr txBox="1"/>
          <p:nvPr/>
        </p:nvSpPr>
        <p:spPr>
          <a:xfrm>
            <a:off x="6732240" y="6093296"/>
            <a:ext cx="1512168" cy="215444"/>
          </a:xfrm>
          <a:prstGeom prst="rect">
            <a:avLst/>
          </a:prstGeom>
          <a:noFill/>
        </p:spPr>
        <p:txBody>
          <a:bodyPr wrap="square" rtlCol="0">
            <a:spAutoFit/>
          </a:bodyPr>
          <a:lstStyle/>
          <a:p>
            <a:r>
              <a:rPr lang="en-CA" sz="800" dirty="0" smtClean="0"/>
              <a:t>rexart.com</a:t>
            </a:r>
            <a:endParaRPr lang="en-CA" sz="800"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Rotonde">
  <a:themeElements>
    <a:clrScheme name="Rotond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Rotond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Rotond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280</TotalTime>
  <Words>504</Words>
  <Application>Microsoft Office PowerPoint</Application>
  <PresentationFormat>Affichage à l'écran (4:3)</PresentationFormat>
  <Paragraphs>67</Paragraphs>
  <Slides>9</Slides>
  <Notes>0</Notes>
  <HiddenSlides>0</HiddenSlides>
  <MMClips>0</MMClips>
  <ScaleCrop>false</ScaleCrop>
  <HeadingPairs>
    <vt:vector size="4" baseType="variant">
      <vt:variant>
        <vt:lpstr>Thème</vt:lpstr>
      </vt:variant>
      <vt:variant>
        <vt:i4>1</vt:i4>
      </vt:variant>
      <vt:variant>
        <vt:lpstr>Titres des diapositives</vt:lpstr>
      </vt:variant>
      <vt:variant>
        <vt:i4>9</vt:i4>
      </vt:variant>
    </vt:vector>
  </HeadingPairs>
  <TitlesOfParts>
    <vt:vector size="10" baseType="lpstr">
      <vt:lpstr>Rotonde</vt:lpstr>
      <vt:lpstr>Amines</vt:lpstr>
      <vt:lpstr>What is an Amine?</vt:lpstr>
      <vt:lpstr>Cassifications</vt:lpstr>
      <vt:lpstr>Naming</vt:lpstr>
      <vt:lpstr>Hydrogen Bonding and Boiling Points</vt:lpstr>
      <vt:lpstr>Reactions Involving Amines</vt:lpstr>
      <vt:lpstr>Hinsburg Test</vt:lpstr>
      <vt:lpstr>Examples of Chemicals</vt:lpstr>
      <vt:lpstr>Every Day Uses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Amines</dc:title>
  <dc:creator>Philippe</dc:creator>
  <cp:lastModifiedBy>Philippe</cp:lastModifiedBy>
  <cp:revision>28</cp:revision>
  <dcterms:created xsi:type="dcterms:W3CDTF">2012-09-26T17:37:31Z</dcterms:created>
  <dcterms:modified xsi:type="dcterms:W3CDTF">2012-09-26T22:17:52Z</dcterms:modified>
</cp:coreProperties>
</file>